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170" r:id="rId1"/>
  </p:sldMasterIdLst>
  <p:notesMasterIdLst>
    <p:notesMasterId r:id="rId55"/>
  </p:notesMasterIdLst>
  <p:sldIdLst>
    <p:sldId id="256" r:id="rId2"/>
    <p:sldId id="330" r:id="rId3"/>
    <p:sldId id="513" r:id="rId4"/>
    <p:sldId id="516" r:id="rId5"/>
    <p:sldId id="518" r:id="rId6"/>
    <p:sldId id="520" r:id="rId7"/>
    <p:sldId id="471" r:id="rId8"/>
    <p:sldId id="521" r:id="rId9"/>
    <p:sldId id="529" r:id="rId10"/>
    <p:sldId id="533" r:id="rId11"/>
    <p:sldId id="530" r:id="rId12"/>
    <p:sldId id="531" r:id="rId13"/>
    <p:sldId id="473" r:id="rId14"/>
    <p:sldId id="478" r:id="rId15"/>
    <p:sldId id="462" r:id="rId16"/>
    <p:sldId id="463" r:id="rId17"/>
    <p:sldId id="464" r:id="rId18"/>
    <p:sldId id="465" r:id="rId19"/>
    <p:sldId id="467" r:id="rId20"/>
    <p:sldId id="468" r:id="rId21"/>
    <p:sldId id="528" r:id="rId22"/>
    <p:sldId id="534" r:id="rId23"/>
    <p:sldId id="535" r:id="rId24"/>
    <p:sldId id="536" r:id="rId25"/>
    <p:sldId id="537" r:id="rId26"/>
    <p:sldId id="538" r:id="rId27"/>
    <p:sldId id="539" r:id="rId28"/>
    <p:sldId id="541" r:id="rId29"/>
    <p:sldId id="542" r:id="rId30"/>
    <p:sldId id="543" r:id="rId31"/>
    <p:sldId id="544" r:id="rId32"/>
    <p:sldId id="545" r:id="rId33"/>
    <p:sldId id="546" r:id="rId34"/>
    <p:sldId id="547" r:id="rId35"/>
    <p:sldId id="548" r:id="rId36"/>
    <p:sldId id="549" r:id="rId37"/>
    <p:sldId id="550" r:id="rId38"/>
    <p:sldId id="551" r:id="rId39"/>
    <p:sldId id="552" r:id="rId40"/>
    <p:sldId id="553" r:id="rId41"/>
    <p:sldId id="554" r:id="rId42"/>
    <p:sldId id="555" r:id="rId43"/>
    <p:sldId id="556" r:id="rId44"/>
    <p:sldId id="557" r:id="rId45"/>
    <p:sldId id="558" r:id="rId46"/>
    <p:sldId id="559" r:id="rId47"/>
    <p:sldId id="560" r:id="rId48"/>
    <p:sldId id="561" r:id="rId49"/>
    <p:sldId id="562" r:id="rId50"/>
    <p:sldId id="563" r:id="rId51"/>
    <p:sldId id="564" r:id="rId52"/>
    <p:sldId id="565" r:id="rId53"/>
    <p:sldId id="282" r:id="rId54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33"/>
    <a:srgbClr val="FF0066"/>
    <a:srgbClr val="003399"/>
    <a:srgbClr val="0066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09" autoAdjust="0"/>
    <p:restoredTop sz="94660"/>
  </p:normalViewPr>
  <p:slideViewPr>
    <p:cSldViewPr>
      <p:cViewPr varScale="1">
        <p:scale>
          <a:sx n="52" d="100"/>
          <a:sy n="52" d="100"/>
        </p:scale>
        <p:origin x="68" y="2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C5D8FB5F-3FDB-4F41-90FE-283D2034DA42}" type="datetimeFigureOut">
              <a:rPr lang="ru-RU"/>
              <a:pPr>
                <a:defRPr/>
              </a:pPr>
              <a:t>10.04.2025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7EF967C9-3964-4FAD-83F8-AE69225585E1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355785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7412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27861600-9268-4B14-919F-57758E8DFE66}" type="slidenum">
              <a:rPr lang="ru-RU" altLang="ru-RU"/>
              <a:pPr/>
              <a:t>1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5351D96-6F40-4B27-9442-90EEA0774C0D}" type="slidenum">
              <a:rPr lang="ru-RU" altLang="ru-RU"/>
              <a:pPr/>
              <a:t>2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90748-B459-4AFE-A4F5-9291377F976A}" type="slidenum">
              <a:rPr lang="ru-RU" smtClean="0"/>
              <a:pPr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5082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Обложка зеленая с цветным гербом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1209" y="3785100"/>
            <a:ext cx="8772212" cy="987400"/>
          </a:xfrm>
          <a:prstGeom prst="rect">
            <a:avLst/>
          </a:prstGeom>
          <a:noFill/>
        </p:spPr>
        <p:txBody>
          <a:bodyPr anchor="t"/>
          <a:lstStyle>
            <a:lvl1pPr algn="l">
              <a:lnSpc>
                <a:spcPct val="110000"/>
              </a:lnSpc>
              <a:defRPr sz="3300" b="0" cap="all" spc="50" baseline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charset="0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55595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Шаблон обычной страниц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00660" y="1"/>
            <a:ext cx="6902269" cy="8720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cap="all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charset="0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FC367C8-8CE5-4053-9DF1-24C3DE2C40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67C0AFA-2E1B-4FCB-9BAD-BB03DA7F9B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E3B958-A592-489C-B96E-90A472CEDE64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1591175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Фото на весь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  <a:pattFill prst="wdUpDiag">
            <a:fgClr>
              <a:schemeClr val="accent6">
                <a:lumMod val="20000"/>
                <a:lumOff val="80000"/>
              </a:schemeClr>
            </a:fgClr>
            <a:bgClr>
              <a:srgbClr val="FFFFFF"/>
            </a:bgClr>
          </a:pattFill>
          <a:ln>
            <a:noFill/>
          </a:ln>
          <a:effectLst/>
        </p:spPr>
        <p:txBody>
          <a:bodyPr rtlCol="0">
            <a:normAutofit/>
          </a:bodyPr>
          <a:lstStyle>
            <a:lvl1pPr>
              <a:defRPr lang="en-US" sz="100"/>
            </a:lvl1pPr>
          </a:lstStyle>
          <a:p>
            <a:pPr lvl="0"/>
            <a:r>
              <a:rPr lang="ru-RU" noProof="0"/>
              <a:t>Вставка рисунка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333864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F03F52D-A99A-4E3C-AC52-3A5085A3B9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6460DE2-A830-4D98-BE50-F7D807183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3F54207-4747-4C92-8894-D01152C76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29F89E-D406-45E7-AB6F-72518D4CA695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99879747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91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54292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69C3A66-5A50-455A-BDB8-E59C5A739DB8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63476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E95600-7820-4A86-B5B6-199757F98445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0037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FECA1B-A085-4A35-909E-A05A40EB47F5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6342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BD13C0A3-D295-4720-A705-B0BB072970E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  <a:endParaRPr lang="en-US" altLang="ru-RU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F144550A-D8F1-42EB-ACC4-992139B4AA9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  <a:endParaRPr lang="en-US" alt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2650F-83D3-47C1-8887-C159F7D5B1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602413"/>
            <a:ext cx="4638675" cy="2555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cap="all" baseline="0" dirty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1F27D-D14E-4CA4-8A3C-EFB16FDA47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4625" y="6602413"/>
            <a:ext cx="633413" cy="25558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0E3B958-A592-489C-B96E-90A472CEDE64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81350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1" r:id="rId1"/>
    <p:sldLayoutId id="2147484172" r:id="rId2"/>
    <p:sldLayoutId id="2147484173" r:id="rId3"/>
    <p:sldLayoutId id="2147484174" r:id="rId4"/>
    <p:sldLayoutId id="2147484175" r:id="rId5"/>
    <p:sldLayoutId id="2147484176" r:id="rId6"/>
    <p:sldLayoutId id="2147484177" r:id="rId7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cs typeface="Arial" panose="020B060402020202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Arial" panose="020B0604020202020204" pitchFamily="34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Calibri" panose="020F050202020403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Calibri" panose="020F050202020403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F%D0%BB%D0%B0%D1%82%D0%BE%D0%BD" TargetMode="External"/><Relationship Id="rId2" Type="http://schemas.openxmlformats.org/officeDocument/2006/relationships/hyperlink" Target="https://ru.wikipedia.org/wiki/%D0%9F%D1%80%D0%BE%D1%82%D0%B0%D0%B3%D0%BE%D1%80_(%D0%9F%D0%BB%D0%B0%D1%82%D0%BE%D0%BD)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ru.wikipedia.org/wiki/%D0%98%D1%81%D0%BF%D0%BE%D0%BB%D0%BD%D0%B5%D0%BD%D0%B8%D0%B5_%D0%BF%D1%80%D0%B8%D0%BA%D0%B0%D0%B7%D0%B0_%D0%B8%D0%BB%D0%B8_%D1%80%D0%B0%D1%81%D0%BF%D0%BE%D1%80%D1%8F%D0%B6%D0%B5%D0%BD%D0%B8%D1%8F" TargetMode="External"/><Relationship Id="rId4" Type="http://schemas.openxmlformats.org/officeDocument/2006/relationships/hyperlink" Target="https://ru.wikipedia.org/wiki/%D0%91%D0%B5%D0%BD%D0%B4%D0%B6%D0%B0%D0%BC%D0%B8%D0%BD_%D0%A4%D1%80%D0%B0%D0%BD%D0%BA%D0%BB%D0%B8%D0%B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ru.wikipedia.org/wiki/%D0%A1%D0%B8%D1%81%D1%82%D0%B5%D0%BC%D0%B0_%D0%BF%D0%BE%D0%B4%D0%B4%D0%B5%D1%80%D0%B6%D0%BA%D0%B8_%D0%BF%D1%80%D0%B8%D0%BD%D1%8F%D1%82%D0%B8%D1%8F_%D1%80%D0%B5%D1%88%D0%B5%D0%BD%D0%B8%D0%B9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e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jpeg"/><Relationship Id="rId4" Type="http://schemas.openxmlformats.org/officeDocument/2006/relationships/image" Target="../media/image40.gi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jpeg"/><Relationship Id="rId5" Type="http://schemas.openxmlformats.org/officeDocument/2006/relationships/image" Target="../media/image50.gif"/><Relationship Id="rId4" Type="http://schemas.openxmlformats.org/officeDocument/2006/relationships/image" Target="../media/image4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3%D0%BE%D0%BB%D0%BE%D1%81%D0%BE%D0%B2%D0%B0%D0%BD%D0%B8%D0%B5" TargetMode="External"/><Relationship Id="rId2" Type="http://schemas.openxmlformats.org/officeDocument/2006/relationships/hyperlink" Target="https://ru.wikipedia.org/wiki/%D0%9A%D0%BE%D0%BD%D1%81%D0%B5%D0%BD%D1%81%D1%83%D1%81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ru.wikipedia.org/wiki/%D0%9C%D0%B5%D1%82%D0%BE%D0%B4_%C2%AB%D0%94%D0%B5%D0%BB%D1%8C%D1%84%D0%B8%C2%BB" TargetMode="External"/><Relationship Id="rId4" Type="http://schemas.openxmlformats.org/officeDocument/2006/relationships/hyperlink" Target="https://ru.wikipedia.org/wiki/%D0%9A%D0%BE%D0%BB%D0%BB%D0%B5%D0%BA%D1%82%D0%B8%D0%B2%D0%BD%D1%8B%D0%B9_%D0%B8%D0%BD%D1%82%D0%B5%D0%BB%D0%BB%D0%B5%D0%BA%D1%8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146C70-CA2B-4611-9900-B60C9E3096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490663"/>
            <a:ext cx="9144000" cy="841375"/>
          </a:xfrm>
          <a:prstGeom prst="rect">
            <a:avLst/>
          </a:prstGeom>
          <a:noFill/>
          <a:ln>
            <a:noFill/>
          </a:ln>
        </p:spPr>
        <p:txBody>
          <a:bodyPr lIns="163294" tIns="81647" rIns="163294" bIns="8164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2400" cap="all" spc="50" dirty="0">
                <a:solidFill>
                  <a:schemeClr val="bg2"/>
                </a:solidFill>
                <a:ea typeface="Calibri" panose="020F0502020204030204" pitchFamily="34" charset="0"/>
                <a:cs typeface="Arial" charset="0"/>
              </a:rPr>
              <a:t>РОССИЙСКАЯ ТАМОЖЕННАЯ АКАДЕМИЯ</a:t>
            </a:r>
            <a:r>
              <a:rPr lang="en-US" altLang="ru-RU" sz="2400" cap="all" spc="50" dirty="0">
                <a:solidFill>
                  <a:schemeClr val="bg2"/>
                </a:solidFill>
                <a:ea typeface="Calibri" panose="020F0502020204030204" pitchFamily="34" charset="0"/>
                <a:cs typeface="Arial" charset="0"/>
              </a:rPr>
              <a:t> </a:t>
            </a:r>
            <a:endParaRPr lang="ru-RU" altLang="ru-RU" sz="2400" cap="all" spc="50" dirty="0">
              <a:solidFill>
                <a:schemeClr val="bg2"/>
              </a:solidFill>
              <a:ea typeface="Calibri" panose="020F0502020204030204" pitchFamily="34" charset="0"/>
              <a:cs typeface="Arial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2000" cap="all" spc="50" dirty="0">
                <a:solidFill>
                  <a:schemeClr val="bg2"/>
                </a:solidFill>
                <a:ea typeface="Calibri" panose="020F0502020204030204" pitchFamily="34" charset="0"/>
                <a:cs typeface="Arial" charset="0"/>
              </a:rPr>
              <a:t>Ростовский филиал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7B86EE-E32C-412E-BADA-ABD46FADA2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30488"/>
            <a:ext cx="9144000" cy="903552"/>
          </a:xfrm>
          <a:prstGeom prst="rect">
            <a:avLst/>
          </a:prstGeom>
          <a:noFill/>
          <a:ln>
            <a:noFill/>
          </a:ln>
        </p:spPr>
        <p:txBody>
          <a:bodyPr lIns="163294" tIns="81647" rIns="163294" bIns="8164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2400" cap="all" spc="50" dirty="0">
                <a:solidFill>
                  <a:schemeClr val="bg2"/>
                </a:solidFill>
                <a:ea typeface="Calibri" panose="020F0502020204030204" pitchFamily="34" charset="0"/>
                <a:cs typeface="Arial" charset="0"/>
              </a:rPr>
              <a:t>Системы поддержки принятия решений в государственных информационных системах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C35B5B-4979-410F-8AEC-64D4DED57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933056"/>
            <a:ext cx="9144000" cy="1272884"/>
          </a:xfrm>
          <a:prstGeom prst="rect">
            <a:avLst/>
          </a:prstGeom>
          <a:noFill/>
          <a:ln>
            <a:noFill/>
          </a:ln>
        </p:spPr>
        <p:txBody>
          <a:bodyPr lIns="163294" tIns="81647" rIns="163294" bIns="8164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2400" cap="all" spc="50" dirty="0">
                <a:solidFill>
                  <a:srgbClr val="FFFF00"/>
                </a:solidFill>
                <a:ea typeface="Calibri" panose="020F0502020204030204" pitchFamily="34" charset="0"/>
                <a:cs typeface="Arial" charset="0"/>
              </a:rPr>
              <a:t>Лекция №2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2400" cap="all" spc="50" dirty="0">
                <a:solidFill>
                  <a:srgbClr val="FFFF00"/>
                </a:solidFill>
                <a:ea typeface="Calibri" panose="020F0502020204030204" pitchFamily="34" charset="0"/>
                <a:cs typeface="Arial" charset="0"/>
              </a:rPr>
              <a:t>Особенности процесса принятия управленческих решений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4147" y="944087"/>
            <a:ext cx="8715263" cy="1080120"/>
          </a:xfrm>
        </p:spPr>
        <p:txBody>
          <a:bodyPr/>
          <a:lstStyle/>
          <a:p>
            <a:pPr algn="ctr"/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Классификация методов коллективного выбора</a:t>
            </a:r>
            <a:endParaRPr lang="ru-RU" sz="3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874953-9FF8-44D9-A3B5-8DDE9B9364E1}"/>
              </a:ext>
            </a:extLst>
          </p:cNvPr>
          <p:cNvSpPr txBox="1"/>
          <p:nvPr/>
        </p:nvSpPr>
        <p:spPr>
          <a:xfrm>
            <a:off x="-6359" y="260648"/>
            <a:ext cx="6151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РАЗРАБОТКИ И ПРИНЯТИЯ РЕШЕНИЙ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208EAF-BDC8-4819-BE17-4D07A0157927}"/>
              </a:ext>
            </a:extLst>
          </p:cNvPr>
          <p:cNvSpPr txBox="1"/>
          <p:nvPr/>
        </p:nvSpPr>
        <p:spPr>
          <a:xfrm>
            <a:off x="148940" y="2131927"/>
            <a:ext cx="4601360" cy="646331"/>
          </a:xfrm>
          <a:prstGeom prst="rect">
            <a:avLst/>
          </a:prstGeom>
          <a:noFill/>
          <a:ln>
            <a:solidFill>
              <a:srgbClr val="990033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Устоявшейся классификации методов коллективного выбора нет.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ACB05B-71CA-4437-8B8A-126A52428909}"/>
              </a:ext>
            </a:extLst>
          </p:cNvPr>
          <p:cNvSpPr txBox="1"/>
          <p:nvPr/>
        </p:nvSpPr>
        <p:spPr>
          <a:xfrm>
            <a:off x="4368050" y="4833794"/>
            <a:ext cx="4601360" cy="1477328"/>
          </a:xfrm>
          <a:prstGeom prst="rect">
            <a:avLst/>
          </a:prstGeom>
          <a:noFill/>
          <a:ln>
            <a:solidFill>
              <a:srgbClr val="990033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Условно выделяют методы голосования, аксиоматические, игровые и экспертные методы, групповые разновидности методов многокритериального выбора.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А.Б. Петровский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3EA4E6-E50B-4611-A14C-F5A83D58F621}"/>
              </a:ext>
            </a:extLst>
          </p:cNvPr>
          <p:cNvSpPr txBox="1"/>
          <p:nvPr/>
        </p:nvSpPr>
        <p:spPr>
          <a:xfrm>
            <a:off x="1490405" y="3068960"/>
            <a:ext cx="6519790" cy="1477328"/>
          </a:xfrm>
          <a:prstGeom prst="rect">
            <a:avLst/>
          </a:prstGeom>
          <a:noFill/>
          <a:ln>
            <a:solidFill>
              <a:srgbClr val="990033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Как и в случае индивидуального выбора, методы коллективного выбора можно также разделить на подгруппы в зависимости от характера измеряемых показателей (количественные или качественные) и последующего сравнения вариантов с вычислением или без вычисления их числовой ценности</a:t>
            </a:r>
          </a:p>
        </p:txBody>
      </p:sp>
    </p:spTree>
    <p:extLst>
      <p:ext uri="{BB962C8B-B14F-4D97-AF65-F5344CB8AC3E}">
        <p14:creationId xmlns:p14="http://schemas.microsoft.com/office/powerpoint/2010/main" val="30134348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51520" y="1196752"/>
            <a:ext cx="8496944" cy="4896544"/>
          </a:xfrm>
        </p:spPr>
        <p:txBody>
          <a:bodyPr/>
          <a:lstStyle/>
          <a:p>
            <a:pPr marL="0" indent="0" algn="just">
              <a:buNone/>
            </a:pPr>
            <a:r>
              <a:rPr lang="ru-RU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Индивидуальные методы принятия решений</a:t>
            </a:r>
            <a:endParaRPr lang="en-US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ru-RU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Лист баланса решения: перечисление преимуществ и недостатков (выгод и затрат, плюсов и минусов) каждого варианта, как предлагалось в «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 tooltip="Протагор (Платон)"/>
              </a:rPr>
              <a:t>Протагоре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 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 tooltip="Платон"/>
              </a:rPr>
              <a:t>Платона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и 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4" tooltip="Бенджамин Франклин"/>
              </a:rPr>
              <a:t>Бенджамином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 tooltip="Бенджамин Франклин"/>
              </a:rPr>
              <a:t> Франклином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Простая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приоритизация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выбор альтернативы с наибольшей вероятностно-взвешенной полезностью;</a:t>
            </a:r>
          </a:p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Удовлетворение: исследование альтернатив только до нахождения первой приемлемой. Противоположно максимизации, в которой много или все альтернативы исследуются в порядке поиска наилучшего варианта;</a:t>
            </a:r>
          </a:p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Уступка авторитету или «эксперту»: 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 tooltip="Исполнение приказа или распоряжения"/>
              </a:rPr>
              <a:t>исполнение приказа или распоряжения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just"/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Антиавторитаризм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принятие наиболее противоположных действий в сравнении с советом не имеющих доверия властей или авторитетов;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9F89E-D406-45E7-AB6F-72518D4CA695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11</a:t>
            </a:fld>
            <a:endParaRPr lang="ru-RU" alt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CAD44E-53D7-46CF-BEA5-02687CF62A5F}"/>
              </a:ext>
            </a:extLst>
          </p:cNvPr>
          <p:cNvSpPr txBox="1"/>
          <p:nvPr/>
        </p:nvSpPr>
        <p:spPr>
          <a:xfrm>
            <a:off x="-6359" y="260648"/>
            <a:ext cx="6151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РАЗРАБОТКИ И ПРИНЯТИЯ РЕШЕНИЙ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95536" y="1052736"/>
            <a:ext cx="8056351" cy="1584176"/>
          </a:xfrm>
        </p:spPr>
        <p:txBody>
          <a:bodyPr/>
          <a:lstStyle/>
          <a:p>
            <a:pPr algn="just"/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Флипизм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бросить монету, срезать колоду игральных карт или иные случайные методы: молитвы, карты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таро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астрология, авгуры, откровения или другие формы гаданий, суеверия или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псевдонаука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Автоматизированная поддержка решения: установка критериев для автоматизированных решений;</a:t>
            </a:r>
          </a:p>
          <a:p>
            <a:pPr algn="just"/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9F89E-D406-45E7-AB6F-72518D4CA695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12</a:t>
            </a:fld>
            <a:endParaRPr lang="ru-RU" alt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710D8D-CCD5-4756-9182-56FD77F8952D}"/>
              </a:ext>
            </a:extLst>
          </p:cNvPr>
          <p:cNvSpPr txBox="1"/>
          <p:nvPr/>
        </p:nvSpPr>
        <p:spPr>
          <a:xfrm>
            <a:off x="-6359" y="260648"/>
            <a:ext cx="6151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РАЗРАБОТКИ И ПРИНЯТИЯ РЕШЕНИЙ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BF2FF3-B649-4388-A641-86A857BE1B4E}"/>
              </a:ext>
            </a:extLst>
          </p:cNvPr>
          <p:cNvSpPr txBox="1"/>
          <p:nvPr/>
        </p:nvSpPr>
        <p:spPr>
          <a:xfrm>
            <a:off x="3811030" y="2780928"/>
            <a:ext cx="5040560" cy="2246769"/>
          </a:xfrm>
          <a:prstGeom prst="rect">
            <a:avLst/>
          </a:prstGeom>
          <a:noFill/>
          <a:ln w="38100">
            <a:solidFill>
              <a:srgbClr val="990033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 tooltip="Система поддержки принятия решений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Системы поддержки принятия решений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использование программного обеспечения поддержки решений при сложных решений или когда рассматривается много заинтересованных сторон, категорий или других факторов, воздействующих на решения.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15B404A-DD82-4C52-9D92-635964AA8B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303631" y="3611269"/>
            <a:ext cx="4135386" cy="283285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11560" y="2276872"/>
            <a:ext cx="8229600" cy="3886200"/>
          </a:xfrm>
        </p:spPr>
        <p:txBody>
          <a:bodyPr/>
          <a:lstStyle/>
          <a:p>
            <a:pPr algn="ctr">
              <a:spcBef>
                <a:spcPts val="0"/>
              </a:spcBef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Основным моментом в процессе коллективной работы над реализацией управленческих решений является определение круга лиц, участников данной процедуры. Чаще всего это временный коллектив, в состав которого включаются, как правило, и руководители и исполнители. </a:t>
            </a:r>
          </a:p>
          <a:p>
            <a:pPr algn="ctr">
              <a:spcBef>
                <a:spcPts val="0"/>
              </a:spcBef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Главными критериями формирования такой группы являются компетентность, способность решать творческие задачи, конструктивность мышления и коммуникабельность. </a:t>
            </a:r>
          </a:p>
          <a:p>
            <a:pPr algn="ctr">
              <a:spcBef>
                <a:spcPts val="0"/>
              </a:spcBef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Коллективные формы групповой работы могут быть разными: заседание, совещание, работа в комиссии и т.п. Наиболее распространен такой метод коллективной подготовки управленческих решений, как "мозговой штурм", или "мозговая атака" (совместное генерирование новых идей и последующее принятие решений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9F89E-D406-45E7-AB6F-72518D4CA695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13</a:t>
            </a:fld>
            <a:endParaRPr lang="ru-RU" alt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C01682-645D-4161-A238-E26D813FB43E}"/>
              </a:ext>
            </a:extLst>
          </p:cNvPr>
          <p:cNvSpPr txBox="1"/>
          <p:nvPr/>
        </p:nvSpPr>
        <p:spPr>
          <a:xfrm>
            <a:off x="-6359" y="260648"/>
            <a:ext cx="6151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РАЗРАБОТКИ И ПРИНЯТИЯ РЕШЕНИЙ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DB1C5-55E5-4FCD-AB74-CADA15F2EA8D}"/>
              </a:ext>
            </a:extLst>
          </p:cNvPr>
          <p:cNvSpPr txBox="1"/>
          <p:nvPr/>
        </p:nvSpPr>
        <p:spPr>
          <a:xfrm>
            <a:off x="1558008" y="1071416"/>
            <a:ext cx="63367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ru-RU" sz="24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Коллективные методы обсуждения и принятия решений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07704" y="908720"/>
            <a:ext cx="5328592" cy="1097880"/>
          </a:xfrm>
        </p:spPr>
        <p:txBody>
          <a:bodyPr/>
          <a:lstStyle/>
          <a:p>
            <a:r>
              <a:rPr lang="ru-RU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Модели принятия решений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728117" y="2756891"/>
            <a:ext cx="7687766" cy="2035423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Реляционные модели, основанные на бинарных отношениях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Функциональные модели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Гибридные модели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9F89E-D406-45E7-AB6F-72518D4CA695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14</a:t>
            </a:fld>
            <a:endParaRPr lang="ru-RU" alt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3FA144-6D34-45BF-B257-CE1A8DB454B2}"/>
              </a:ext>
            </a:extLst>
          </p:cNvPr>
          <p:cNvSpPr txBox="1"/>
          <p:nvPr/>
        </p:nvSpPr>
        <p:spPr>
          <a:xfrm>
            <a:off x="-6359" y="260648"/>
            <a:ext cx="6151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РАЗРАБОТКИ И ПРИНЯТИЯ РЕШЕНИЙ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4625" y="74612"/>
            <a:ext cx="3677295" cy="606425"/>
          </a:xfrm>
        </p:spPr>
        <p:txBody>
          <a:bodyPr/>
          <a:lstStyle/>
          <a:p>
            <a:pPr algn="just"/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Предпочтения ЛПР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9F89E-D406-45E7-AB6F-72518D4CA695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15</a:t>
            </a:fld>
            <a:endParaRPr lang="ru-RU" alt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BB4183-FFE8-4E9A-A198-725B5658E25F}"/>
              </a:ext>
            </a:extLst>
          </p:cNvPr>
          <p:cNvSpPr txBox="1"/>
          <p:nvPr/>
        </p:nvSpPr>
        <p:spPr>
          <a:xfrm>
            <a:off x="0" y="1111024"/>
            <a:ext cx="91440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теории принятия решений полагается, что ЛПР оценивает и сравнивает рассматриваемые варианты (альтернативы, объекты, способы действия) и осуществляет целенаправленный выбор среди них лучшего или приемлемого варианта (вариантов), основываясь на субъективных предпочтениях.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54A5EC-56F2-4B40-92F9-88E5DBEC3B04}"/>
              </a:ext>
            </a:extLst>
          </p:cNvPr>
          <p:cNvSpPr txBox="1"/>
          <p:nvPr/>
        </p:nvSpPr>
        <p:spPr>
          <a:xfrm>
            <a:off x="0" y="2380762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Будем называть </a:t>
            </a:r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предпочтением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ЛПР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выраженное каким- либо образом его личное суждение о наличии или отсутствии преимущества одного из вариантов по отношению к другому варианту или ко всем остальным вариантам, либо в целом, либо по некоторым отдельным характеристикам.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63512F-070A-4766-9CA4-454090BCA35D}"/>
              </a:ext>
            </a:extLst>
          </p:cNvPr>
          <p:cNvSpPr txBox="1"/>
          <p:nvPr/>
        </p:nvSpPr>
        <p:spPr>
          <a:xfrm>
            <a:off x="0" y="3581091"/>
            <a:ext cx="914400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Свои предпочтения ЛПР может выражать как непосредственно, в явной форме, так и опосредованно, неявно.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846D56-E049-4515-99E6-DF96B173ED05}"/>
              </a:ext>
            </a:extLst>
          </p:cNvPr>
          <p:cNvSpPr txBox="1"/>
          <p:nvPr/>
        </p:nvSpPr>
        <p:spPr>
          <a:xfrm>
            <a:off x="0" y="4223481"/>
            <a:ext cx="914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реализации возможности использования предпочтений ЛПР в процессе принятия решения необходимо располагать информацией о них, т. е. описать и/или измерить предпочтения ЛПР.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3BA4BF-6BC9-4B21-9C86-12C052C09BE3}"/>
              </a:ext>
            </a:extLst>
          </p:cNvPr>
          <p:cNvSpPr txBox="1"/>
          <p:nvPr/>
        </p:nvSpPr>
        <p:spPr>
          <a:xfrm>
            <a:off x="0" y="5288801"/>
            <a:ext cx="914400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является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неформализуемым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способом выражения предпочтений в отличие от измерений, которые позволяют выразить свойства варианта или совокупности вариантов и/или свойств в числовой или символьной форме.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just">
              <a:defRPr/>
            </a:pPr>
            <a:fld id="{E729F89E-D406-45E7-AB6F-72518D4CA695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just">
                <a:defRPr/>
              </a:pPr>
              <a:t>16</a:t>
            </a:fld>
            <a:endParaRPr lang="ru-RU" alt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2861143A-FD74-46A3-9390-2B1B3C9A5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625" y="74612"/>
            <a:ext cx="3677295" cy="606425"/>
          </a:xfrm>
        </p:spPr>
        <p:txBody>
          <a:bodyPr/>
          <a:lstStyle/>
          <a:p>
            <a:pPr algn="just"/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Предпочтения ЛПР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50688C-C444-4933-845D-59778B52261C}"/>
              </a:ext>
            </a:extLst>
          </p:cNvPr>
          <p:cNvSpPr txBox="1"/>
          <p:nvPr/>
        </p:nvSpPr>
        <p:spPr>
          <a:xfrm>
            <a:off x="-10509" y="2312248"/>
            <a:ext cx="914400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теории принятия решений употребляются разные модели формализации предпочтений ЛПР.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DC9C84-BF9F-4541-8AD1-13657AB24882}"/>
              </a:ext>
            </a:extLst>
          </p:cNvPr>
          <p:cNvSpPr txBox="1"/>
          <p:nvPr/>
        </p:nvSpPr>
        <p:spPr>
          <a:xfrm>
            <a:off x="0" y="2996952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Одним из наиболее часто применяемых инструментариев, который позволяет содержательно выразить представления ЛПР о сравнительной ценности вариантов на формальном языке, является так называемая 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реляционная модель предпочтений,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основанная на бинарных отношениях.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C317F6-E12A-405F-BFDC-0628899D12A2}"/>
              </a:ext>
            </a:extLst>
          </p:cNvPr>
          <p:cNvSpPr txBox="1"/>
          <p:nvPr/>
        </p:nvSpPr>
        <p:spPr>
          <a:xfrm>
            <a:off x="-10509" y="4371960"/>
            <a:ext cx="914400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 всех высказываниях присутствуют названия сравниваемых объектов (Илья, Татьяна, Москва, железо, воск,...) и названия бинарных отношений между объектами (быть старше, находиться южнее, быть братом,...). 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9F89E-D406-45E7-AB6F-72518D4CA695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17</a:t>
            </a:fld>
            <a:endParaRPr lang="ru-RU" alt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175312" y="1052736"/>
            <a:ext cx="8352928" cy="1152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Если изменить названия объектов или виды отношений, поменять объекты местами, то могут возникнуть следующие ситуации: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121842-ACE3-4319-8743-92A443A6C122}"/>
              </a:ext>
            </a:extLst>
          </p:cNvPr>
          <p:cNvSpPr txBox="1"/>
          <p:nvPr/>
        </p:nvSpPr>
        <p:spPr>
          <a:xfrm>
            <a:off x="323528" y="4212923"/>
            <a:ext cx="4572000" cy="1754326"/>
          </a:xfrm>
          <a:prstGeom prst="rect">
            <a:avLst/>
          </a:prstGeom>
          <a:noFill/>
          <a:ln>
            <a:solidFill>
              <a:srgbClr val="990033"/>
            </a:solidFill>
          </a:ln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высказывание останется верным, т. е. отношение сохранится, например, «Москва старше Санкт-Петербурга», «Петр и Иван — братья», «Слова Иван и Петр состоят из одинакового числа букв», «Татьяна находится южнее Ильи»;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7F15CB-D454-4FB2-A5FE-5CCCE2CBAB02}"/>
              </a:ext>
            </a:extLst>
          </p:cNvPr>
          <p:cNvSpPr txBox="1"/>
          <p:nvPr/>
        </p:nvSpPr>
        <p:spPr>
          <a:xfrm>
            <a:off x="5220072" y="2420888"/>
            <a:ext cx="3384376" cy="2585323"/>
          </a:xfrm>
          <a:prstGeom prst="rect">
            <a:avLst/>
          </a:prstGeom>
          <a:noFill/>
          <a:ln>
            <a:solidFill>
              <a:srgbClr val="990033"/>
            </a:solidFill>
          </a:ln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высказывание станет неверным, т. е. отношение нарушится, например, «Татьяна старше Ильи», «Архангельск находится южнее Москвы и Санкт-Петербурга», «Слова железо и воск состоят из одинакового числа букв»;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39A762-167D-49B1-8E7A-47C7255F8C7A}"/>
              </a:ext>
            </a:extLst>
          </p:cNvPr>
          <p:cNvSpPr txBox="1"/>
          <p:nvPr/>
        </p:nvSpPr>
        <p:spPr>
          <a:xfrm>
            <a:off x="330394" y="2187646"/>
            <a:ext cx="4572000" cy="1477328"/>
          </a:xfrm>
          <a:prstGeom prst="rect">
            <a:avLst/>
          </a:prstGeom>
          <a:noFill/>
          <a:ln>
            <a:solidFill>
              <a:srgbClr val="990033"/>
            </a:solidFill>
          </a:ln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высказывание потеряет смысл, т. е. отношение будет невозможным, например, «Илья и Татьяна — братья», «День находится южнее ночи», «Москва тверже и тяжелее Санкт-Петербурга».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5F5BACDD-9BC2-4FD6-BD05-7C4FE6F6B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625" y="74612"/>
            <a:ext cx="3677295" cy="606425"/>
          </a:xfrm>
        </p:spPr>
        <p:txBody>
          <a:bodyPr/>
          <a:lstStyle/>
          <a:p>
            <a:pPr algn="just"/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Предпочтения ЛПР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466" y="847087"/>
            <a:ext cx="7773338" cy="1184157"/>
          </a:xfrm>
        </p:spPr>
        <p:txBody>
          <a:bodyPr>
            <a:normAutofit/>
          </a:bodyPr>
          <a:lstStyle/>
          <a:p>
            <a:pPr algn="ctr"/>
            <a:r>
              <a:rPr lang="ru-RU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Предпочтения ЛПР, описываемые с помощью бинарных отношений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0466" y="2160385"/>
            <a:ext cx="3024335" cy="301586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Нейтральная,</a:t>
            </a: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или </a:t>
            </a:r>
            <a:r>
              <a:rPr lang="ru-RU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неопределенная, предпочтительность</a:t>
            </a: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вариантов, которую будем обозначать как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400" i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≈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400" i="1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ru-RU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характеризуется симметричным отношением (сходство, эквивалентность; несходство, противоположность) и свидетельствует либо о некоторой равноценности, либо о неопределенной ценности обоих вариантов для ЛПР, например: «Варианты </a:t>
            </a:r>
            <a:r>
              <a:rPr lang="ru-RU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en-US" sz="1400" i="1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400" i="1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эквивалентны», «Варианты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400" i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400" i="1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несопоставимы».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9F89E-D406-45E7-AB6F-72518D4CA695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18</a:t>
            </a:fld>
            <a:endParaRPr lang="ru-RU" alt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AE29151-D3A8-4637-A83A-621943A52FBE}"/>
              </a:ext>
            </a:extLst>
          </p:cNvPr>
          <p:cNvSpPr txBox="1">
            <a:spLocks/>
          </p:cNvSpPr>
          <p:nvPr/>
        </p:nvSpPr>
        <p:spPr bwMode="auto">
          <a:xfrm>
            <a:off x="174625" y="74612"/>
            <a:ext cx="367729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defTabSz="914400"/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Предпочтения ЛПР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CFBFD667-9DCD-49D7-A5E4-CFF5175481E2}"/>
              </a:ext>
            </a:extLst>
          </p:cNvPr>
          <p:cNvSpPr txBox="1">
            <a:spLocks/>
          </p:cNvSpPr>
          <p:nvPr/>
        </p:nvSpPr>
        <p:spPr bwMode="auto">
          <a:xfrm>
            <a:off x="4427984" y="2492896"/>
            <a:ext cx="4032448" cy="3148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914400">
              <a:buNone/>
            </a:pPr>
            <a:r>
              <a:rPr lang="ru-RU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Слабая,</a:t>
            </a:r>
            <a:r>
              <a:rPr lang="ru-RU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или </a:t>
            </a:r>
            <a:r>
              <a:rPr lang="ru-RU" sz="1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нестрогая</a:t>
            </a:r>
            <a:r>
              <a:rPr lang="ru-RU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предпочтительность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вариантов, которую будем обозначать как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  ≥  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Aj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задается либо антисимметричным, либо рефлексивным и полным отношением (нестрогое превосходство, нестрогий порядок, предпорядок) и отражает как различимость, так и одинаковость вариантов для ЛПР: «Вариант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 хуже, чем вариант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Aj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»,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«Вариант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Ai,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крайней мере, такой же, как и вариант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Aj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».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 defTabSz="914400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Первая формулировка допускает, чтобы вариант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был как лучше, так и равноценен варианту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Aj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Вторая формулировка разрешает, чтобы оба варианта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Aj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были одинаково либо приемлемыми («хорошими»), либо неприемлемыми («плохими») для ЛПР.</a:t>
            </a:r>
          </a:p>
          <a:p>
            <a:pPr algn="just" defTabSz="914400"/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03175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75656" y="1913533"/>
            <a:ext cx="5616624" cy="345638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Сильная,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или </a:t>
            </a:r>
            <a:r>
              <a:rPr lang="ru-RU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строгая</a:t>
            </a:r>
            <a:r>
              <a:rPr lang="ru-RU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предпочтительность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вариантов, которую будем обозначать как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600" i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 &gt; 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600" i="1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ru-RU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выражается асимметричным отношением (строгое превосходство, строгий порядок) и интерпретируется как явно выраженное различие вариантов: «Вариант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600" i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лучше варианта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600" i="1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».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Таким образом, в рамках реляционной модели предпочтений при необходимости выбора из пары вариантов (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600" i="1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,A</a:t>
            </a:r>
            <a:r>
              <a:rPr lang="en-US" sz="1600" i="1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в случае нейтральной предпочтительности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</a:t>
            </a:r>
            <a:r>
              <a:rPr lang="en-US" sz="1600" i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≈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600" i="1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выбираются оба варианта: и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600" i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600" i="1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ru-RU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случае нестрогой предпочтительности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</a:t>
            </a:r>
            <a:r>
              <a:rPr lang="en-US" sz="1600" i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≥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600" i="1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либо выбирается вариант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600" i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либо выбираются или не выбираются оба варианта вместе; в случае строгой предпочтительности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</a:t>
            </a:r>
            <a:r>
              <a:rPr lang="en-US" sz="1600" i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600" i="1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выбирается только первый вариант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600" i="1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не выбирается второй вариант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1600" i="1" cap="none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endParaRPr lang="ru-RU" sz="16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9F89E-D406-45E7-AB6F-72518D4CA695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19</a:t>
            </a:fld>
            <a:endParaRPr lang="ru-RU" alt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F1C02B4E-BCE1-4ADA-B0FA-E66463C88601}"/>
              </a:ext>
            </a:extLst>
          </p:cNvPr>
          <p:cNvSpPr txBox="1">
            <a:spLocks/>
          </p:cNvSpPr>
          <p:nvPr/>
        </p:nvSpPr>
        <p:spPr bwMode="auto">
          <a:xfrm>
            <a:off x="174625" y="74612"/>
            <a:ext cx="367729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defTabSz="914400"/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Предпочтения ЛПР</a:t>
            </a:r>
          </a:p>
        </p:txBody>
      </p:sp>
    </p:spTree>
    <p:extLst>
      <p:ext uri="{BB962C8B-B14F-4D97-AF65-F5344CB8AC3E}">
        <p14:creationId xmlns:p14="http://schemas.microsoft.com/office/powerpoint/2010/main" val="337029535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2">
            <a:extLst>
              <a:ext uri="{FF2B5EF4-FFF2-40B4-BE49-F238E27FC236}">
                <a16:creationId xmlns:a16="http://schemas.microsoft.com/office/drawing/2014/main" id="{21773E93-BBB5-450D-9762-F78D81EFC396}"/>
              </a:ext>
            </a:extLst>
          </p:cNvPr>
          <p:cNvSpPr txBox="1">
            <a:spLocks/>
          </p:cNvSpPr>
          <p:nvPr/>
        </p:nvSpPr>
        <p:spPr>
          <a:xfrm>
            <a:off x="144016" y="214375"/>
            <a:ext cx="7221538" cy="4730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kern="1200" cap="all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charset="0"/>
              </a:defRPr>
            </a:lvl1pPr>
          </a:lstStyle>
          <a:p>
            <a:pPr fontAlgn="auto">
              <a:lnSpc>
                <a:spcPct val="110000"/>
              </a:lnSpc>
              <a:spcAft>
                <a:spcPts val="0"/>
              </a:spcAft>
              <a:defRPr/>
            </a:pPr>
            <a:r>
              <a:rPr lang="ru-RU" sz="2000" b="1" dirty="0">
                <a:latin typeface="Times New Roman" panose="02020603050405020304" pitchFamily="18" charset="0"/>
                <a:cs typeface="Times New Roman" pitchFamily="18" charset="0"/>
              </a:rPr>
              <a:t>Вводная часть</a:t>
            </a:r>
            <a:endParaRPr lang="ru-RU" alt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97E7F6-781D-43E5-92A7-11A85819F5F0}"/>
              </a:ext>
            </a:extLst>
          </p:cNvPr>
          <p:cNvSpPr txBox="1"/>
          <p:nvPr/>
        </p:nvSpPr>
        <p:spPr>
          <a:xfrm>
            <a:off x="144016" y="941923"/>
            <a:ext cx="9144000" cy="6048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973263" indent="-1973263" defTabSz="228554" eaLnBrk="0" fontAlgn="auto" hangingPunct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2400" b="1" dirty="0">
                <a:latin typeface="Times New Roman" panose="02020603050405020304" pitchFamily="18" charset="0"/>
                <a:cs typeface="Times New Roman" pitchFamily="18" charset="0"/>
              </a:rPr>
              <a:t>Тема лекции. </a:t>
            </a:r>
            <a:r>
              <a:rPr lang="ru-RU" altLang="ru-RU" sz="1800" spc="5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Особенности организация и управления информационной безопасностью в ГИС</a:t>
            </a:r>
          </a:p>
        </p:txBody>
      </p:sp>
      <p:sp>
        <p:nvSpPr>
          <p:cNvPr id="57" name="Slide Number Placeholder 3">
            <a:extLst>
              <a:ext uri="{FF2B5EF4-FFF2-40B4-BE49-F238E27FC236}">
                <a16:creationId xmlns:a16="http://schemas.microsoft.com/office/drawing/2014/main" id="{361B5D97-AFF3-4919-ADFF-F57CDB0ED7AE}"/>
              </a:ext>
            </a:extLst>
          </p:cNvPr>
          <p:cNvSpPr txBox="1">
            <a:spLocks/>
          </p:cNvSpPr>
          <p:nvPr/>
        </p:nvSpPr>
        <p:spPr>
          <a:xfrm>
            <a:off x="283716" y="5103875"/>
            <a:ext cx="633413" cy="192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9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450F107-9FEE-4AC6-91D1-EC7170A7871F}" type="slidenum">
              <a:rPr lang="en-US" altLang="ru-RU" sz="7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en-US" altLang="ru-RU" sz="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Прямоугольник 178">
            <a:extLst>
              <a:ext uri="{FF2B5EF4-FFF2-40B4-BE49-F238E27FC236}">
                <a16:creationId xmlns:a16="http://schemas.microsoft.com/office/drawing/2014/main" id="{FCBC7EE5-D7FC-4AEF-A111-762A8E8BF6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98" y="2700477"/>
            <a:ext cx="20478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2285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1800" spc="5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Вопросы лекции: </a:t>
            </a:r>
          </a:p>
        </p:txBody>
      </p:sp>
      <p:grpSp>
        <p:nvGrpSpPr>
          <p:cNvPr id="60" name="Группа 2">
            <a:extLst>
              <a:ext uri="{FF2B5EF4-FFF2-40B4-BE49-F238E27FC236}">
                <a16:creationId xmlns:a16="http://schemas.microsoft.com/office/drawing/2014/main" id="{FD150B58-BCD9-4014-ADDA-18DCC6F6CF13}"/>
              </a:ext>
            </a:extLst>
          </p:cNvPr>
          <p:cNvGrpSpPr>
            <a:grpSpLocks/>
          </p:cNvGrpSpPr>
          <p:nvPr/>
        </p:nvGrpSpPr>
        <p:grpSpPr bwMode="auto">
          <a:xfrm>
            <a:off x="2255274" y="2924839"/>
            <a:ext cx="6017631" cy="775421"/>
            <a:chOff x="2215732" y="2966914"/>
            <a:chExt cx="5795212" cy="2075871"/>
          </a:xfrm>
        </p:grpSpPr>
        <p:sp>
          <p:nvSpPr>
            <p:cNvPr id="61" name="TextBox 180">
              <a:extLst>
                <a:ext uri="{FF2B5EF4-FFF2-40B4-BE49-F238E27FC236}">
                  <a16:creationId xmlns:a16="http://schemas.microsoft.com/office/drawing/2014/main" id="{6EEB92DE-0032-4F0E-B9FB-22819C7A72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5732" y="3590408"/>
              <a:ext cx="5795212" cy="1452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227013" fontAlgn="base">
                <a:spcBef>
                  <a:spcPct val="0"/>
                </a:spcBef>
                <a:spcAft>
                  <a:spcPct val="0"/>
                </a:spcAft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227013" fontAlgn="base">
                <a:spcBef>
                  <a:spcPct val="0"/>
                </a:spcBef>
                <a:spcAft>
                  <a:spcPct val="0"/>
                </a:spcAft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227013" fontAlgn="base">
                <a:spcBef>
                  <a:spcPct val="0"/>
                </a:spcBef>
                <a:spcAft>
                  <a:spcPct val="0"/>
                </a:spcAft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227013" fontAlgn="base">
                <a:spcBef>
                  <a:spcPct val="0"/>
                </a:spcBef>
                <a:spcAft>
                  <a:spcPct val="0"/>
                </a:spcAft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>
                <a:lnSpc>
                  <a:spcPts val="1800"/>
                </a:lnSpc>
              </a:pPr>
              <a:r>
                <a:rPr lang="ru-RU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Основные понятия и определения: процесс принятия управленческого решения, концепция принятия решений, стратегия принятия решений.</a:t>
              </a:r>
              <a:endParaRPr lang="en-US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TextBox 181">
              <a:extLst>
                <a:ext uri="{FF2B5EF4-FFF2-40B4-BE49-F238E27FC236}">
                  <a16:creationId xmlns:a16="http://schemas.microsoft.com/office/drawing/2014/main" id="{34CEDB7A-B839-4A61-8455-86998C65C4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2153" y="2966914"/>
              <a:ext cx="3031314" cy="933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227013" fontAlgn="base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227013" fontAlgn="base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227013" fontAlgn="base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227013" fontAlgn="base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ts val="2000"/>
                </a:lnSpc>
              </a:pPr>
              <a:r>
                <a:rPr lang="ru-RU" altLang="ru-RU" sz="2000" b="1" dirty="0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1 вопрос</a:t>
              </a:r>
            </a:p>
          </p:txBody>
        </p:sp>
      </p:grpSp>
      <p:grpSp>
        <p:nvGrpSpPr>
          <p:cNvPr id="63" name="Группа 2">
            <a:extLst>
              <a:ext uri="{FF2B5EF4-FFF2-40B4-BE49-F238E27FC236}">
                <a16:creationId xmlns:a16="http://schemas.microsoft.com/office/drawing/2014/main" id="{805FC547-E1ED-4049-A4D2-77F4828BC5D9}"/>
              </a:ext>
            </a:extLst>
          </p:cNvPr>
          <p:cNvGrpSpPr>
            <a:grpSpLocks/>
          </p:cNvGrpSpPr>
          <p:nvPr/>
        </p:nvGrpSpPr>
        <p:grpSpPr bwMode="auto">
          <a:xfrm>
            <a:off x="2269890" y="3783338"/>
            <a:ext cx="7012451" cy="589571"/>
            <a:chOff x="2177140" y="2738703"/>
            <a:chExt cx="6753262" cy="1572572"/>
          </a:xfrm>
        </p:grpSpPr>
        <p:sp>
          <p:nvSpPr>
            <p:cNvPr id="64" name="TextBox 183">
              <a:extLst>
                <a:ext uri="{FF2B5EF4-FFF2-40B4-BE49-F238E27FC236}">
                  <a16:creationId xmlns:a16="http://schemas.microsoft.com/office/drawing/2014/main" id="{E7AE1A63-6CD1-432A-9736-A1FC242856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8288" y="3490337"/>
              <a:ext cx="6742114" cy="820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just" defTabSz="228554" fontAlgn="auto">
                <a:spcBef>
                  <a:spcPts val="0"/>
                </a:spcBef>
                <a:spcAft>
                  <a:spcPts val="0"/>
                </a:spcAft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/>
              </a:pPr>
              <a:r>
                <a:rPr lang="ru-RU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Виды моделей принятия решений и их взаимосвязь.</a:t>
              </a:r>
              <a:r>
                <a:rPr lang="ru-RU" altLang="ru-RU" sz="1400" dirty="0">
                  <a:latin typeface="Times New Roman" pitchFamily="18" charset="0"/>
                  <a:cs typeface="Times New Roman" pitchFamily="18" charset="0"/>
                </a:rPr>
                <a:t>.</a:t>
              </a:r>
            </a:p>
          </p:txBody>
        </p:sp>
        <p:sp>
          <p:nvSpPr>
            <p:cNvPr id="65" name="TextBox 184">
              <a:extLst>
                <a:ext uri="{FF2B5EF4-FFF2-40B4-BE49-F238E27FC236}">
                  <a16:creationId xmlns:a16="http://schemas.microsoft.com/office/drawing/2014/main" id="{5CFD1E16-2CBC-4B4D-A43E-664BE118CB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7140" y="2738703"/>
              <a:ext cx="3031314" cy="931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227013" fontAlgn="base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227013" fontAlgn="base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227013" fontAlgn="base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227013" fontAlgn="base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ts val="2000"/>
                </a:lnSpc>
              </a:pPr>
              <a:r>
                <a:rPr lang="ru-RU" altLang="ru-RU" sz="2000" b="1" dirty="0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2 вопрос</a:t>
              </a:r>
            </a:p>
          </p:txBody>
        </p:sp>
      </p:grpSp>
      <p:grpSp>
        <p:nvGrpSpPr>
          <p:cNvPr id="66" name="Группа 2">
            <a:extLst>
              <a:ext uri="{FF2B5EF4-FFF2-40B4-BE49-F238E27FC236}">
                <a16:creationId xmlns:a16="http://schemas.microsoft.com/office/drawing/2014/main" id="{60EDA21B-AB12-48C9-AAD5-290B3CA2AAE3}"/>
              </a:ext>
            </a:extLst>
          </p:cNvPr>
          <p:cNvGrpSpPr>
            <a:grpSpLocks/>
          </p:cNvGrpSpPr>
          <p:nvPr/>
        </p:nvGrpSpPr>
        <p:grpSpPr bwMode="auto">
          <a:xfrm>
            <a:off x="2281466" y="4493604"/>
            <a:ext cx="7000875" cy="633084"/>
            <a:chOff x="2200871" y="2538174"/>
            <a:chExt cx="6742114" cy="1687217"/>
          </a:xfrm>
        </p:grpSpPr>
        <p:sp>
          <p:nvSpPr>
            <p:cNvPr id="67" name="TextBox 183">
              <a:extLst>
                <a:ext uri="{FF2B5EF4-FFF2-40B4-BE49-F238E27FC236}">
                  <a16:creationId xmlns:a16="http://schemas.microsoft.com/office/drawing/2014/main" id="{5C8CF579-B0AB-4174-A186-6ADF309A5E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0871" y="3404433"/>
              <a:ext cx="6742114" cy="820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227013" fontAlgn="base">
                <a:spcBef>
                  <a:spcPct val="0"/>
                </a:spcBef>
                <a:spcAft>
                  <a:spcPct val="0"/>
                </a:spcAft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227013" fontAlgn="base">
                <a:spcBef>
                  <a:spcPct val="0"/>
                </a:spcBef>
                <a:spcAft>
                  <a:spcPct val="0"/>
                </a:spcAft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227013" fontAlgn="base">
                <a:spcBef>
                  <a:spcPct val="0"/>
                </a:spcBef>
                <a:spcAft>
                  <a:spcPct val="0"/>
                </a:spcAft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227013" fontAlgn="base">
                <a:spcBef>
                  <a:spcPct val="0"/>
                </a:spcBef>
                <a:spcAft>
                  <a:spcPct val="0"/>
                </a:spcAft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ru-RU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Стратегии принятия решений</a:t>
              </a:r>
              <a:r>
                <a:rPr lang="ru-RU" altLang="ru-RU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US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TextBox 184">
              <a:extLst>
                <a:ext uri="{FF2B5EF4-FFF2-40B4-BE49-F238E27FC236}">
                  <a16:creationId xmlns:a16="http://schemas.microsoft.com/office/drawing/2014/main" id="{1105C18A-D263-4FC5-A454-A8D7D9DDEC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0871" y="2538174"/>
              <a:ext cx="3031314" cy="930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227013" fontAlgn="base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227013" fontAlgn="base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227013" fontAlgn="base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227013" fontAlgn="base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ts val="2000"/>
                </a:lnSpc>
              </a:pPr>
              <a:r>
                <a:rPr lang="ru-RU" altLang="ru-RU" sz="2000" b="1" dirty="0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3 вопрос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9F89E-D406-45E7-AB6F-72518D4CA695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20</a:t>
            </a:fld>
            <a:endParaRPr lang="ru-RU" alt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313049" y="1026924"/>
            <a:ext cx="8424936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Функциональная модель предпочтений ЛПР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707904" y="2060848"/>
            <a:ext cx="4968552" cy="4032448"/>
          </a:xfrm>
          <a:prstGeom prst="rect">
            <a:avLst/>
          </a:prstGeom>
          <a:ln w="38100">
            <a:solidFill>
              <a:srgbClr val="990033"/>
            </a:solidFill>
          </a:ln>
        </p:spPr>
        <p:txBody>
          <a:bodyPr>
            <a:normAutofit/>
          </a:bodyPr>
          <a:lstStyle/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Другой достаточно популярной моделью представления предпочтений ЛПР является так называемая </a:t>
            </a:r>
            <a:r>
              <a:rPr kumimoji="0" lang="ru-RU" sz="20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функциональная модель,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в рамках которой предпочтительность варианта для ЛПР выражается значением некоторой числовой функции, зависящей от характеристик рассматриваемого варианта. Такие функции носят разные названия: целевые функции, показатели эффективности, функции ценности и полезности и т. п.</a:t>
            </a:r>
          </a:p>
        </p:txBody>
      </p:sp>
      <p:pic>
        <p:nvPicPr>
          <p:cNvPr id="6" name="Picture 2" descr="http://finance-m.info/content/images/newsi2/tn/sys.jpg_8101_147230841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43" y="3065325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20E99424-D54E-4289-AE25-84C285801CEF}"/>
              </a:ext>
            </a:extLst>
          </p:cNvPr>
          <p:cNvSpPr txBox="1">
            <a:spLocks/>
          </p:cNvSpPr>
          <p:nvPr/>
        </p:nvSpPr>
        <p:spPr bwMode="auto">
          <a:xfrm>
            <a:off x="174625" y="74612"/>
            <a:ext cx="367729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 defTabSz="914400"/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Предпочтения ЛПР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78500"/>
            <a:ext cx="7773338" cy="805334"/>
          </a:xfrm>
        </p:spPr>
        <p:txBody>
          <a:bodyPr>
            <a:normAutofit/>
          </a:bodyPr>
          <a:lstStyle/>
          <a:p>
            <a:pPr lvl="0" algn="just"/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ВЫЧИСЛЕНИЕ ОБЩЕЙ ЦЕННОСТИ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7170" y="1484784"/>
            <a:ext cx="4580949" cy="4234408"/>
          </a:xfrm>
          <a:prstGeom prst="rect">
            <a:avLst/>
          </a:prstGeom>
          <a:ln w="38100">
            <a:solidFill>
              <a:srgbClr val="990033"/>
            </a:solidFill>
          </a:ln>
        </p:spPr>
      </p:pic>
      <p:pic>
        <p:nvPicPr>
          <p:cNvPr id="3074" name="Picture 2" descr="http://foodexpert.pro/wp-content/uploads/2016/08/indeika2.jpg-750x35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015" y="1482657"/>
            <a:ext cx="2805546" cy="1745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o-polze.com/wp-content/uploads/2015/09/9252053724_f3b940af75_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31" y="3429000"/>
            <a:ext cx="2613330" cy="248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6FBBB76-0C83-4656-A916-4529BA098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4625" y="6602413"/>
            <a:ext cx="633413" cy="255587"/>
          </a:xfrm>
        </p:spPr>
        <p:txBody>
          <a:bodyPr/>
          <a:lstStyle/>
          <a:p>
            <a:pPr>
              <a:defRPr/>
            </a:pPr>
            <a:fld id="{E729F89E-D406-45E7-AB6F-72518D4CA695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21</a:t>
            </a:fld>
            <a:endParaRPr lang="ru-RU" alt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13323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9710" y="1196752"/>
            <a:ext cx="8654143" cy="873927"/>
          </a:xfrm>
        </p:spPr>
        <p:txBody>
          <a:bodyPr/>
          <a:lstStyle/>
          <a:p>
            <a:pPr algn="just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проведения процедуры оценки вариантов необходимо определиться с: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67744" y="2276872"/>
            <a:ext cx="4331703" cy="1384995"/>
          </a:xfrm>
          <a:prstGeom prst="rect">
            <a:avLst/>
          </a:prstGeom>
          <a:noFill/>
          <a:ln>
            <a:solidFill>
              <a:srgbClr val="990033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Шкалой измерений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Критериями оценки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Методами измерений</a:t>
            </a:r>
          </a:p>
        </p:txBody>
      </p:sp>
      <p:pic>
        <p:nvPicPr>
          <p:cNvPr id="76802" name="Picture 2" descr="http://media.search.lt/GetFile.php?OID=214333&amp;filetype=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9710" y="4152901"/>
            <a:ext cx="2143125" cy="2143125"/>
          </a:xfrm>
          <a:prstGeom prst="rect">
            <a:avLst/>
          </a:prstGeom>
          <a:noFill/>
        </p:spPr>
      </p:pic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82881" y="4120243"/>
            <a:ext cx="2364581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5" name="Picture 5" descr="https://poverka.info/wp-content/uploads/2019/02/poverka-si-na-glavnuyu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24614" y="4018891"/>
            <a:ext cx="2638634" cy="2564904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08251A-B457-485D-A321-BFC2ED6DD422}"/>
              </a:ext>
            </a:extLst>
          </p:cNvPr>
          <p:cNvSpPr txBox="1"/>
          <p:nvPr/>
        </p:nvSpPr>
        <p:spPr>
          <a:xfrm>
            <a:off x="121225" y="336386"/>
            <a:ext cx="4605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ОЦЕНКА ВАРИАНТОВ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Номер слайда 6">
            <a:extLst>
              <a:ext uri="{FF2B5EF4-FFF2-40B4-BE49-F238E27FC236}">
                <a16:creationId xmlns:a16="http://schemas.microsoft.com/office/drawing/2014/main" id="{EFC0C098-0968-44FE-B284-1F01FCF09E03}"/>
              </a:ext>
            </a:extLst>
          </p:cNvPr>
          <p:cNvSpPr txBox="1">
            <a:spLocks/>
          </p:cNvSpPr>
          <p:nvPr/>
        </p:nvSpPr>
        <p:spPr>
          <a:xfrm>
            <a:off x="174625" y="6669360"/>
            <a:ext cx="436935" cy="188640"/>
          </a:xfrm>
          <a:ln/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fld id="{E729F89E-D406-45E7-AB6F-72518D4CA695}" type="slidenum">
              <a:rPr lang="ru-RU" altLang="ru-RU" sz="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22</a:t>
            </a:fld>
            <a:endParaRPr lang="ru-RU" alt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1998" y="995867"/>
            <a:ext cx="2016224" cy="948986"/>
          </a:xfrm>
          <a:ln w="38100">
            <a:solidFill>
              <a:srgbClr val="990033"/>
            </a:solidFill>
          </a:ln>
        </p:spPr>
        <p:txBody>
          <a:bodyPr>
            <a:normAutofit/>
          </a:bodyPr>
          <a:lstStyle/>
          <a:p>
            <a:r>
              <a:rPr lang="ru-RU" alt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ШКАЛЫ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350172" y="2420888"/>
            <a:ext cx="6102148" cy="3759199"/>
          </a:xfrm>
          <a:prstGeom prst="rect">
            <a:avLst/>
          </a:prstGeom>
          <a:ln>
            <a:solidFill>
              <a:srgbClr val="990033"/>
            </a:solidFill>
          </a:ln>
        </p:spPr>
        <p:txBody>
          <a:bodyPr>
            <a:normAutofit fontScale="70000" lnSpcReduction="20000"/>
          </a:bodyPr>
          <a:lstStyle/>
          <a:p>
            <a:pPr algn="ctr">
              <a:buNone/>
            </a:pP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Шкала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представляет собой множество чисел или символов, с помощью которого можно измерить какую-то отдельную особенность, свойство предмета или явления.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Наиболее распространены следующие типы шкал.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Номинальная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Порядковая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интервальная 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Шкала отношений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Абсолютная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Степенная(логарифмическая)</a:t>
            </a:r>
          </a:p>
          <a:p>
            <a:pPr algn="ctr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alt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62377" y="908719"/>
            <a:ext cx="5535386" cy="11232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85CDA9-6140-4DA8-B0EB-BD0FA7A4D9B3}"/>
              </a:ext>
            </a:extLst>
          </p:cNvPr>
          <p:cNvSpPr txBox="1"/>
          <p:nvPr/>
        </p:nvSpPr>
        <p:spPr>
          <a:xfrm>
            <a:off x="121225" y="336386"/>
            <a:ext cx="4605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ОЦЕНКА ВАРИАНТОВ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Стрелка вниз 21">
            <a:extLst>
              <a:ext uri="{FF2B5EF4-FFF2-40B4-BE49-F238E27FC236}">
                <a16:creationId xmlns:a16="http://schemas.microsoft.com/office/drawing/2014/main" id="{8748C169-F4AF-4021-AEE3-99F5599030DB}"/>
              </a:ext>
            </a:extLst>
          </p:cNvPr>
          <p:cNvSpPr/>
          <p:nvPr/>
        </p:nvSpPr>
        <p:spPr>
          <a:xfrm rot="16200000">
            <a:off x="2519834" y="1173496"/>
            <a:ext cx="809625" cy="593725"/>
          </a:xfrm>
          <a:prstGeom prst="downArrow">
            <a:avLst/>
          </a:prstGeom>
          <a:solidFill>
            <a:srgbClr val="990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228554" fontAlgn="auto">
              <a:spcBef>
                <a:spcPts val="0"/>
              </a:spcBef>
              <a:spcAft>
                <a:spcPts val="0"/>
              </a:spcAft>
              <a:defRPr/>
            </a:pPr>
            <a:endParaRPr lang="ru-RU" sz="45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AB48DA7-F850-4AE6-9EBE-49EA44E42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4625" y="6602413"/>
            <a:ext cx="633413" cy="255587"/>
          </a:xfrm>
        </p:spPr>
        <p:txBody>
          <a:bodyPr/>
          <a:lstStyle/>
          <a:p>
            <a:pPr>
              <a:defRPr/>
            </a:pPr>
            <a:fld id="{E729F89E-D406-45E7-AB6F-72518D4CA695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23</a:t>
            </a:fld>
            <a:endParaRPr lang="ru-RU" alt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26154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91680" y="873624"/>
            <a:ext cx="5112568" cy="1325563"/>
          </a:xfrm>
        </p:spPr>
        <p:txBody>
          <a:bodyPr/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НОМИНАЛЬНАЯ ШКАЛА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330" y="2367093"/>
            <a:ext cx="7772870" cy="3424107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Номинальная шкала (шкала наименований).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Устанавливает взаимно-однозначное соответствие между объектами, обладающими одним и тем же свойством.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Номинальная шкала основана на отношении эквивалентности. Используется для обозначения принадлежности объекта к некоторому определенному классу и дает только минимум информации о свойствах объектов. Номинальные шкалы инвариантны относительно взаимно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однозначных преобразований, например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переобозначений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имен классов.</a:t>
            </a:r>
          </a:p>
          <a:p>
            <a:pPr algn="just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2D9A61-FB2A-487B-882A-856DEA6C6C9E}"/>
              </a:ext>
            </a:extLst>
          </p:cNvPr>
          <p:cNvSpPr txBox="1"/>
          <p:nvPr/>
        </p:nvSpPr>
        <p:spPr>
          <a:xfrm>
            <a:off x="121225" y="336386"/>
            <a:ext cx="4605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ОЦЕНКА ВАРИАНТОВ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Номер слайда 6">
            <a:extLst>
              <a:ext uri="{FF2B5EF4-FFF2-40B4-BE49-F238E27FC236}">
                <a16:creationId xmlns:a16="http://schemas.microsoft.com/office/drawing/2014/main" id="{781D5E04-8EBC-4FD4-A330-587E55704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4625" y="6602413"/>
            <a:ext cx="633413" cy="255587"/>
          </a:xfrm>
        </p:spPr>
        <p:txBody>
          <a:bodyPr/>
          <a:lstStyle/>
          <a:p>
            <a:pPr>
              <a:defRPr/>
            </a:pPr>
            <a:fld id="{E729F89E-D406-45E7-AB6F-72518D4CA695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24</a:t>
            </a:fld>
            <a:endParaRPr lang="ru-RU" alt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29611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176380" y="950938"/>
            <a:ext cx="6635980" cy="783610"/>
          </a:xfrm>
          <a:ln>
            <a:solidFill>
              <a:srgbClr val="990033"/>
            </a:solidFill>
          </a:ln>
        </p:spPr>
        <p:txBody>
          <a:bodyPr>
            <a:no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ПРИМЕРЫ НОМИНАЛЬНЫХ ШКАЛ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1485900" y="1600202"/>
            <a:ext cx="6172200" cy="463711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161EA-3838-4585-991A-9FE3F83376D8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25</a:t>
            </a:fld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 descr="https://upload.wikimedia.org/wikipedia/commons/thumb/f/f7/Russian_postal_codes.svg/1200px-Russian_postal_codes.svg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99" y="1757365"/>
            <a:ext cx="1250633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 descr="https://a.d-cd.net/e23566as-960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106" y="4579695"/>
            <a:ext cx="1718541" cy="106855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153966" y="305224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 descr="http://www.ixbt.com/soft/images/drugs/2.gif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81" y="3008314"/>
            <a:ext cx="2864882" cy="3359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 descr="https://go3.imgsmail.ru/imgpreview?key=679233a8dd9c6128&amp;mb=imgdb_preview_580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202" y="1905002"/>
            <a:ext cx="1752124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 descr="https://go2.imgsmail.ru/imgpreview?key=529ac3941bdd39&amp;mb=imgdb_preview_99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863" y="4082885"/>
            <a:ext cx="1428274" cy="190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73071" y="4062707"/>
            <a:ext cx="1628775" cy="250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0530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189999" y="1789740"/>
            <a:ext cx="3919950" cy="21290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E4C245-F04A-48FB-AE4B-966FF19C59CA}"/>
              </a:ext>
            </a:extLst>
          </p:cNvPr>
          <p:cNvSpPr txBox="1"/>
          <p:nvPr/>
        </p:nvSpPr>
        <p:spPr>
          <a:xfrm>
            <a:off x="121225" y="336386"/>
            <a:ext cx="4605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ОЦЕНКА ВАРИАНТОВ 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14087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4048" y="1340768"/>
            <a:ext cx="3621088" cy="1371600"/>
          </a:xfrm>
          <a:ln>
            <a:solidFill>
              <a:srgbClr val="990033"/>
            </a:solidFill>
          </a:ln>
        </p:spPr>
        <p:txBody>
          <a:bodyPr/>
          <a:lstStyle/>
          <a:p>
            <a:pPr algn="ctr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НОМИНАЛЬНАЯ</a:t>
            </a:r>
            <a:b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ШКАЛА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915816" y="3168496"/>
            <a:ext cx="5979319" cy="311467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 cstate="print"/>
          <a:srcRect t="3303"/>
          <a:stretch/>
        </p:blipFill>
        <p:spPr>
          <a:xfrm>
            <a:off x="174625" y="1124744"/>
            <a:ext cx="3173239" cy="2028355"/>
          </a:xfrm>
          <a:prstGeom prst="rect">
            <a:avLst/>
          </a:prstGeom>
        </p:spPr>
      </p:pic>
      <p:sp>
        <p:nvSpPr>
          <p:cNvPr id="6" name="Номер слайда 6">
            <a:extLst>
              <a:ext uri="{FF2B5EF4-FFF2-40B4-BE49-F238E27FC236}">
                <a16:creationId xmlns:a16="http://schemas.microsoft.com/office/drawing/2014/main" id="{1C7E18AC-02E4-4562-B14A-A241F7C58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4625" y="6602413"/>
            <a:ext cx="633413" cy="255587"/>
          </a:xfrm>
        </p:spPr>
        <p:txBody>
          <a:bodyPr/>
          <a:lstStyle/>
          <a:p>
            <a:pPr>
              <a:defRPr/>
            </a:pPr>
            <a:fld id="{E729F89E-D406-45E7-AB6F-72518D4CA695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26</a:t>
            </a:fld>
            <a:endParaRPr lang="ru-RU" alt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953E5F-89E3-4DC1-A396-BDC89FB13566}"/>
              </a:ext>
            </a:extLst>
          </p:cNvPr>
          <p:cNvSpPr txBox="1"/>
          <p:nvPr/>
        </p:nvSpPr>
        <p:spPr>
          <a:xfrm>
            <a:off x="121225" y="336386"/>
            <a:ext cx="4605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ОЦЕНКА ВАРИАНТОВ 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2015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87724" y="1115026"/>
            <a:ext cx="4968552" cy="873814"/>
          </a:xfrm>
          <a:ln>
            <a:solidFill>
              <a:srgbClr val="990033"/>
            </a:solidFill>
          </a:ln>
        </p:spPr>
        <p:txBody>
          <a:bodyPr>
            <a:norm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ПОРЯДКОВЫЕ ШКАЛЫ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1" y="2044620"/>
            <a:ext cx="4752527" cy="4192692"/>
          </a:xfrm>
        </p:spPr>
        <p:txBody>
          <a:bodyPr>
            <a:normAutofit fontScale="92500" lnSpcReduction="10000"/>
          </a:bodyPr>
          <a:lstStyle/>
          <a:p>
            <a:pPr lvl="0"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Устанавливает упорядочение объектов по степени выраженности какого-либо свойства.</a:t>
            </a:r>
          </a:p>
          <a:p>
            <a:pPr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Порядковая шкала основана на отношении строгого порядка. Она не имеет фиксированного начала отсчета и определенного масштаба измерений (расстояния между соседними значениями оценок), характеризующего величину различия свойства при переходе от одного значения к другому. Используется для обозначения различия объектов без указания, на сколько или во сколько раз один объект превосходит другой. Порядковые шкалы инвариантны относительно монотонно возрастающих преобразований.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161EA-3838-4585-991A-9FE3F83376D8}" type="slidenum"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27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43E51E-0F5A-4B6B-9DBF-100F6051638D}"/>
              </a:ext>
            </a:extLst>
          </p:cNvPr>
          <p:cNvSpPr txBox="1"/>
          <p:nvPr/>
        </p:nvSpPr>
        <p:spPr>
          <a:xfrm>
            <a:off x="121225" y="336386"/>
            <a:ext cx="4605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ОЦЕНКА ВАРИАНТОВ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BAB30C8-12D7-4677-B35E-67EF6F459C62}"/>
              </a:ext>
            </a:extLst>
          </p:cNvPr>
          <p:cNvSpPr txBox="1">
            <a:spLocks/>
          </p:cNvSpPr>
          <p:nvPr/>
        </p:nvSpPr>
        <p:spPr bwMode="auto">
          <a:xfrm>
            <a:off x="6300192" y="2348880"/>
            <a:ext cx="2304256" cy="129614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defTabSz="914400"/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Разновидности порядковых шкал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695D89CE-3C12-4FE7-B81B-D3027A73C182}"/>
              </a:ext>
            </a:extLst>
          </p:cNvPr>
          <p:cNvSpPr txBox="1">
            <a:spLocks/>
          </p:cNvSpPr>
          <p:nvPr/>
        </p:nvSpPr>
        <p:spPr bwMode="auto">
          <a:xfrm>
            <a:off x="6300192" y="4005064"/>
            <a:ext cx="2016224" cy="97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62500" lnSpcReduction="20000"/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Ранговая шкала</a:t>
            </a:r>
          </a:p>
          <a:p>
            <a:pPr defTabSz="914400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Бальная шкала</a:t>
            </a:r>
          </a:p>
          <a:p>
            <a:pPr defTabSz="914400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Полярная шкала</a:t>
            </a:r>
          </a:p>
        </p:txBody>
      </p:sp>
    </p:spTree>
    <p:extLst>
      <p:ext uri="{BB962C8B-B14F-4D97-AF65-F5344CB8AC3E}">
        <p14:creationId xmlns:p14="http://schemas.microsoft.com/office/powerpoint/2010/main" val="407809159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5616" y="1384169"/>
            <a:ext cx="7632848" cy="532663"/>
          </a:xfrm>
          <a:ln>
            <a:solidFill>
              <a:srgbClr val="990033"/>
            </a:solidFill>
          </a:ln>
        </p:spPr>
        <p:txBody>
          <a:bodyPr>
            <a:no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ОСОБЕННОСТИ ПОРЯДКОВЫХ ШКАЛ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1497" y="2261096"/>
            <a:ext cx="4140731" cy="319327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90112" y="2636912"/>
            <a:ext cx="4582391" cy="30143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CA0083-22E4-40B6-A4D3-6C79D9835023}"/>
              </a:ext>
            </a:extLst>
          </p:cNvPr>
          <p:cNvSpPr txBox="1"/>
          <p:nvPr/>
        </p:nvSpPr>
        <p:spPr>
          <a:xfrm>
            <a:off x="121225" y="336386"/>
            <a:ext cx="4605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ОЦЕНКА ВАРИАНТОВ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Номер слайда 4">
            <a:extLst>
              <a:ext uri="{FF2B5EF4-FFF2-40B4-BE49-F238E27FC236}">
                <a16:creationId xmlns:a16="http://schemas.microsoft.com/office/drawing/2014/main" id="{A60F91DE-09EB-411F-87BF-8C6EFD850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4625" y="6602413"/>
            <a:ext cx="633413" cy="255587"/>
          </a:xfrm>
        </p:spPr>
        <p:txBody>
          <a:bodyPr/>
          <a:lstStyle/>
          <a:p>
            <a:fld id="{103161EA-3838-4585-991A-9FE3F83376D8}" type="slidenum"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28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55425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75656" y="1124743"/>
            <a:ext cx="5760640" cy="811765"/>
          </a:xfrm>
          <a:ln>
            <a:solidFill>
              <a:srgbClr val="990033"/>
            </a:solidFill>
          </a:ln>
        </p:spPr>
        <p:txBody>
          <a:bodyPr>
            <a:normAutofit/>
          </a:bodyPr>
          <a:lstStyle/>
          <a:p>
            <a:pPr algn="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ПРИМЕРЫ ПОРЯДКОВЫХ ШКАЛ</a:t>
            </a:r>
          </a:p>
        </p:txBody>
      </p:sp>
      <p:pic>
        <p:nvPicPr>
          <p:cNvPr id="4" name="Объект 3" descr="http://cs540107.vk.me/c540105/v540105087/140cb/UckpLD1rluk.jp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45" y="2496457"/>
            <a:ext cx="2394991" cy="1667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 descr="https://img.youtube.com/vi/80JVE5_aTkY/mqdefault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502037"/>
            <a:ext cx="1556657" cy="1122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 descr="https://go1.imgsmail.ru/imgpreview?key=17b8d86c8238911e&amp;mb=imgdb_preview_117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740" y="4509120"/>
            <a:ext cx="1815920" cy="1875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 descr="http://nicegem.ru/images/shkala-moosa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4253189"/>
            <a:ext cx="2107996" cy="1948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84" name="Picture 4" descr="http://psychologylib.ru/books/item/f00/s00/z0000053/pic/000036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40384" y="2056770"/>
            <a:ext cx="3703616" cy="2196419"/>
          </a:xfrm>
          <a:prstGeom prst="rect">
            <a:avLst/>
          </a:prstGeom>
          <a:noFill/>
        </p:spPr>
      </p:pic>
      <p:pic>
        <p:nvPicPr>
          <p:cNvPr id="46086" name="Picture 6" descr="http://memosales.ru/content/uploads/2014/05/tovarvmarketinge_3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4801" y="4284603"/>
            <a:ext cx="2394991" cy="1775111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B21EBC-F0C9-4B2C-A6CD-107E863A559D}"/>
              </a:ext>
            </a:extLst>
          </p:cNvPr>
          <p:cNvSpPr txBox="1"/>
          <p:nvPr/>
        </p:nvSpPr>
        <p:spPr>
          <a:xfrm>
            <a:off x="121225" y="336386"/>
            <a:ext cx="4605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ОЦЕНКА ВАРИАНТОВ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2" name="Номер слайда 4">
            <a:extLst>
              <a:ext uri="{FF2B5EF4-FFF2-40B4-BE49-F238E27FC236}">
                <a16:creationId xmlns:a16="http://schemas.microsoft.com/office/drawing/2014/main" id="{D92817CB-9335-4F6B-B16A-80C48989D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4625" y="6602413"/>
            <a:ext cx="633413" cy="255587"/>
          </a:xfrm>
        </p:spPr>
        <p:txBody>
          <a:bodyPr/>
          <a:lstStyle/>
          <a:p>
            <a:fld id="{103161EA-3838-4585-991A-9FE3F83376D8}" type="slidenum"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29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33402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665B50-420F-49CD-B645-4A7B37FFF2ED}"/>
              </a:ext>
            </a:extLst>
          </p:cNvPr>
          <p:cNvSpPr txBox="1"/>
          <p:nvPr/>
        </p:nvSpPr>
        <p:spPr>
          <a:xfrm>
            <a:off x="35496" y="260648"/>
            <a:ext cx="554461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1800"/>
              </a:lnSpc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ПОНЯТИЯ И ОПРЕДЕЛЕНИЯ:</a:t>
            </a:r>
            <a:endParaRPr lang="en-US" altLang="ru-RU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06AE0B-3EDB-4F0C-BE1B-34002AAC6904}"/>
              </a:ext>
            </a:extLst>
          </p:cNvPr>
          <p:cNvSpPr txBox="1"/>
          <p:nvPr/>
        </p:nvSpPr>
        <p:spPr>
          <a:xfrm>
            <a:off x="323528" y="1189079"/>
            <a:ext cx="4592972" cy="1338828"/>
          </a:xfrm>
          <a:prstGeom prst="rect">
            <a:avLst/>
          </a:prstGeom>
          <a:noFill/>
          <a:ln>
            <a:solidFill>
              <a:srgbClr val="990033"/>
            </a:solidFill>
          </a:ln>
        </p:spPr>
        <p:txBody>
          <a:bodyPr wrap="square">
            <a:sp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 </a:t>
            </a:r>
            <a:r>
              <a:rPr lang="ru-RU" sz="1800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принятием решений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понимается человеческая деятельность, направленная на выбор наилучшего способа достижения поставленной цели.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22BEAC-A8DE-4AA6-8EB2-F0F96B27DC25}"/>
              </a:ext>
            </a:extLst>
          </p:cNvPr>
          <p:cNvSpPr txBox="1"/>
          <p:nvPr/>
        </p:nvSpPr>
        <p:spPr>
          <a:xfrm>
            <a:off x="4211960" y="2695449"/>
            <a:ext cx="4536504" cy="1338828"/>
          </a:xfrm>
          <a:prstGeom prst="rect">
            <a:avLst/>
          </a:prstGeom>
          <a:noFill/>
          <a:ln>
            <a:solidFill>
              <a:srgbClr val="990033"/>
            </a:solidFill>
          </a:ln>
        </p:spPr>
        <p:txBody>
          <a:bodyPr wrap="square">
            <a:sp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ru-RU" sz="1800" dirty="0">
                <a:solidFill>
                  <a:srgbClr val="CC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Лицом принимающим решения (ЛПР)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принято называть человека или группу лиц, осуществляющих выбор наилучшего варианта решения и несущих ответственность за этот выбор.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C4ABC2-990C-4AB1-9C25-E0ED26AD4324}"/>
              </a:ext>
            </a:extLst>
          </p:cNvPr>
          <p:cNvSpPr txBox="1"/>
          <p:nvPr/>
        </p:nvSpPr>
        <p:spPr>
          <a:xfrm>
            <a:off x="511318" y="4221088"/>
            <a:ext cx="4592972" cy="1089529"/>
          </a:xfrm>
          <a:prstGeom prst="rect">
            <a:avLst/>
          </a:prstGeom>
          <a:noFill/>
          <a:ln>
            <a:solidFill>
              <a:srgbClr val="990033"/>
            </a:solidFill>
          </a:ln>
        </p:spPr>
        <p:txBody>
          <a:bodyPr wrap="square">
            <a:sp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Экспертом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считается профессионал, специалист в своей области, дающий свои оценки по определенным (часто узким) вопросам.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978BDE-3FE6-4BD5-9A47-073ACB02D269}"/>
              </a:ext>
            </a:extLst>
          </p:cNvPr>
          <p:cNvSpPr txBox="1"/>
          <p:nvPr/>
        </p:nvSpPr>
        <p:spPr>
          <a:xfrm>
            <a:off x="3779912" y="5524537"/>
            <a:ext cx="4592972" cy="840230"/>
          </a:xfrm>
          <a:prstGeom prst="rect">
            <a:avLst/>
          </a:prstGeom>
          <a:noFill/>
          <a:ln>
            <a:solidFill>
              <a:srgbClr val="990033"/>
            </a:solidFill>
          </a:ln>
        </p:spPr>
        <p:txBody>
          <a:bodyPr wrap="square">
            <a:sp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ru-RU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Консультантом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(или аналитиком) называют человека, помогающего ЛПР в анализе вариантов принимаемых решений.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5375" y="1065390"/>
            <a:ext cx="4524857" cy="805334"/>
          </a:xfrm>
          <a:ln>
            <a:solidFill>
              <a:srgbClr val="990033"/>
            </a:solidFill>
          </a:ln>
        </p:spPr>
        <p:txBody>
          <a:bodyPr/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ШКАЛА ИНТЕРВАЛОВ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48780" y="2060848"/>
            <a:ext cx="6246440" cy="3719925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Устанавливает упорядочение объектов в зависимости от величины различия какого-либо свойства. Шкала интервалов имеет определенный масштаб (а &gt; 0) и некоторую произвольную начальную точку отсчета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любое число).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Частным случаем шкалы интервалов является 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шкала разностей,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имеющая единичный масштаб 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1) и некоторую произвольную начальную точку отсчета 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любое число). Шкалы разностей инвариантны относительно преобразований сдвига вида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f(х)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232029-6F46-4261-85F3-74B3E02EF954}"/>
              </a:ext>
            </a:extLst>
          </p:cNvPr>
          <p:cNvSpPr txBox="1"/>
          <p:nvPr/>
        </p:nvSpPr>
        <p:spPr>
          <a:xfrm>
            <a:off x="121225" y="336386"/>
            <a:ext cx="4605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ОЦЕНКА ВАРИАНТОВ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5BD59E-136D-4A5F-A503-220339B1C2BF}"/>
              </a:ext>
            </a:extLst>
          </p:cNvPr>
          <p:cNvSpPr txBox="1"/>
          <p:nvPr/>
        </p:nvSpPr>
        <p:spPr>
          <a:xfrm>
            <a:off x="2286000" y="324643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103161EA-3838-4585-991A-9FE3F83376D8}" type="slidenum">
              <a:rPr lang="en-US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30</a:t>
            </a:fld>
            <a:endParaRPr lang="ru-RU" dirty="0"/>
          </a:p>
        </p:txBody>
      </p:sp>
      <p:sp>
        <p:nvSpPr>
          <p:cNvPr id="7" name="Номер слайда 4">
            <a:extLst>
              <a:ext uri="{FF2B5EF4-FFF2-40B4-BE49-F238E27FC236}">
                <a16:creationId xmlns:a16="http://schemas.microsoft.com/office/drawing/2014/main" id="{7730EE43-BFF6-4BD7-AB93-007C5F7C7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4625" y="6602413"/>
            <a:ext cx="633413" cy="255587"/>
          </a:xfrm>
        </p:spPr>
        <p:txBody>
          <a:bodyPr/>
          <a:lstStyle/>
          <a:p>
            <a:fld id="{103161EA-3838-4585-991A-9FE3F83376D8}" type="slidenum"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30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133237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31640" y="1331476"/>
            <a:ext cx="7374239" cy="684225"/>
          </a:xfrm>
          <a:ln>
            <a:solidFill>
              <a:srgbClr val="990033"/>
            </a:solidFill>
          </a:ln>
        </p:spPr>
        <p:txBody>
          <a:bodyPr/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ОСОБЕННОСТИ ИНТЕРВАЛЬНЫХ ШКАЛ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954" y="2492896"/>
            <a:ext cx="3457575" cy="20764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7944" y="2773050"/>
            <a:ext cx="4744387" cy="2152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38181E-53C4-4808-BAB1-6A7227A735B3}"/>
              </a:ext>
            </a:extLst>
          </p:cNvPr>
          <p:cNvSpPr txBox="1"/>
          <p:nvPr/>
        </p:nvSpPr>
        <p:spPr>
          <a:xfrm>
            <a:off x="121225" y="336386"/>
            <a:ext cx="4605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ОЦЕНКА ВАРИАНТОВ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Номер слайда 4">
            <a:extLst>
              <a:ext uri="{FF2B5EF4-FFF2-40B4-BE49-F238E27FC236}">
                <a16:creationId xmlns:a16="http://schemas.microsoft.com/office/drawing/2014/main" id="{66592E8A-7729-4184-B714-56748A90B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4625" y="6602413"/>
            <a:ext cx="633413" cy="255587"/>
          </a:xfrm>
        </p:spPr>
        <p:txBody>
          <a:bodyPr/>
          <a:lstStyle/>
          <a:p>
            <a:fld id="{103161EA-3838-4585-991A-9FE3F83376D8}" type="slidenum"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31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297530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http://zabika.ru/adpopab/%D0%A4%D0%BE%D1%80%D0%BC%D1%83%D0%BB%D0%B8%D1%80%D0%BE%D0%B2%D0%B0%D0%BD%D0%B8%D0%B5+%D0%BF%D1%80%D0%B5%D0%B4%D0%BB%D0%BE%D0%B6%D0%B5%D0%BD%D0%B8%D1%8F+(%D0%B2%D0%BE%D0%BF%D1%80%D0%BE%D1%81%D0%B0)b/116187_html_m53170a03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3" y="1703858"/>
            <a:ext cx="3673793" cy="248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 descr="http://lopedevega.net.ru/img/7bd892187c5aaf90aa1e0488bb6dcede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85" y="4228985"/>
            <a:ext cx="3364166" cy="2019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 descr="https://constative.com/wp-content/uploads/2015/07/Time-Management11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078" y="4355805"/>
            <a:ext cx="2863691" cy="2146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 descr="http://tepka.ru/fizika_6/95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056" y="2856050"/>
            <a:ext cx="1921669" cy="313499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1475656" y="1076055"/>
            <a:ext cx="7007634" cy="589336"/>
          </a:xfrm>
          <a:prstGeom prst="rect">
            <a:avLst/>
          </a:prstGeom>
          <a:ln>
            <a:solidFill>
              <a:srgbClr val="990033"/>
            </a:solidFill>
          </a:ln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примеры Интервальных шкал</a:t>
            </a:r>
          </a:p>
        </p:txBody>
      </p:sp>
      <p:pic>
        <p:nvPicPr>
          <p:cNvPr id="43010" name="Picture 2" descr="https://allyslide.com/thumbs_2/c0fb7134ee7b93a4a628c00ee4afd247/img5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51365" y="1867013"/>
            <a:ext cx="2336798" cy="2336798"/>
          </a:xfrm>
          <a:prstGeom prst="rect">
            <a:avLst/>
          </a:prstGeom>
          <a:noFill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7CEDE0-B5F6-4310-B965-68C250723C65}"/>
              </a:ext>
            </a:extLst>
          </p:cNvPr>
          <p:cNvSpPr txBox="1"/>
          <p:nvPr/>
        </p:nvSpPr>
        <p:spPr>
          <a:xfrm>
            <a:off x="121225" y="336386"/>
            <a:ext cx="4605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ОЦЕНКА ВАРИАНТОВ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Номер слайда 4">
            <a:extLst>
              <a:ext uri="{FF2B5EF4-FFF2-40B4-BE49-F238E27FC236}">
                <a16:creationId xmlns:a16="http://schemas.microsoft.com/office/drawing/2014/main" id="{DEF10A84-EB0F-4C5D-AAC7-EB6827F6260E}"/>
              </a:ext>
            </a:extLst>
          </p:cNvPr>
          <p:cNvSpPr txBox="1">
            <a:spLocks/>
          </p:cNvSpPr>
          <p:nvPr/>
        </p:nvSpPr>
        <p:spPr>
          <a:xfrm>
            <a:off x="174625" y="6602413"/>
            <a:ext cx="633413" cy="255587"/>
          </a:xfrm>
          <a:ln/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103161EA-3838-4585-991A-9FE3F83376D8}" type="slidenum"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32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436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77231" y="919798"/>
            <a:ext cx="5904656" cy="766146"/>
          </a:xfrm>
          <a:ln>
            <a:solidFill>
              <a:srgbClr val="990033"/>
            </a:solidFill>
          </a:ln>
        </p:spPr>
        <p:txBody>
          <a:bodyPr/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ПРИМЕРЫ ШКАЛ РАЗНОСТИ</a:t>
            </a:r>
          </a:p>
        </p:txBody>
      </p:sp>
      <p:pic>
        <p:nvPicPr>
          <p:cNvPr id="4" name="Объект 3" descr="http://unpictures.ru/images/832526_istoricheskaya-shkala.jp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25" y="1727748"/>
            <a:ext cx="3967649" cy="1781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 descr="http://metalcutting.ru/images/temp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86" y="4062379"/>
            <a:ext cx="3013775" cy="2206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 descr="http://sciteclibrary.ru/ris-stat/st017/scale.GIF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259" y="4641956"/>
            <a:ext cx="4128677" cy="1462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 descr="http://cdn01.ru/files/users/images/cf/d6/cfd66b5f1a444b60ffe9c0afee4a857b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961621"/>
            <a:ext cx="2705100" cy="268033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A877A8-8BC3-4A10-B3F1-B22C8C537A0B}"/>
              </a:ext>
            </a:extLst>
          </p:cNvPr>
          <p:cNvSpPr txBox="1"/>
          <p:nvPr/>
        </p:nvSpPr>
        <p:spPr>
          <a:xfrm>
            <a:off x="121225" y="336386"/>
            <a:ext cx="4605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ОЦЕНКА ВАРИАНТОВ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9" name="Номер слайда 4">
            <a:extLst>
              <a:ext uri="{FF2B5EF4-FFF2-40B4-BE49-F238E27FC236}">
                <a16:creationId xmlns:a16="http://schemas.microsoft.com/office/drawing/2014/main" id="{E59B4CB1-778D-4F03-A24A-9C52CC811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4625" y="6602413"/>
            <a:ext cx="633413" cy="255587"/>
          </a:xfrm>
        </p:spPr>
        <p:txBody>
          <a:bodyPr/>
          <a:lstStyle/>
          <a:p>
            <a:fld id="{103161EA-3838-4585-991A-9FE3F83376D8}" type="slidenum"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33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459129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79712" y="1084217"/>
            <a:ext cx="4966788" cy="704057"/>
          </a:xfrm>
          <a:ln>
            <a:solidFill>
              <a:srgbClr val="990033"/>
            </a:solidFill>
          </a:ln>
        </p:spPr>
        <p:txBody>
          <a:bodyPr/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ШКАЛА ОТНОШЕНИЙ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696143" y="2348880"/>
            <a:ext cx="5751714" cy="3064863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Устанавливает упорядочение объектов в зависимости от величины различия какого-либо свойства. Шкала отношений имеет определенный масштаб (а &gt; 0) и нулевую точку отсчета (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0), представляет собой частный случай шкалы интервалов. Используется для измерения, во сколько раз объект </a:t>
            </a:r>
            <a:r>
              <a:rPr lang="ru-RU" sz="3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en-US" sz="3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превосходит объект </a:t>
            </a:r>
            <a:r>
              <a:rPr lang="en-US" sz="3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Aj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отношению </a:t>
            </a:r>
            <a:r>
              <a:rPr lang="en-US" sz="3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hij</a:t>
            </a:r>
            <a:r>
              <a:rPr lang="en-US" sz="3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3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Xi/</a:t>
            </a:r>
            <a:r>
              <a:rPr lang="en-US" sz="3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xj</a:t>
            </a:r>
            <a:r>
              <a:rPr lang="en-US" sz="3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числовых оценок </a:t>
            </a:r>
            <a:r>
              <a:rPr lang="en-US" sz="3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</a:t>
            </a:r>
            <a:r>
              <a:rPr lang="en-US" sz="3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ru-RU" sz="3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3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</a:t>
            </a:r>
            <a:r>
              <a:rPr lang="en-US" sz="3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объектов по шкале. Шкалы отношений  инвариантны относительно преобразований растяжения вида у = 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(т) = </a:t>
            </a:r>
            <a:r>
              <a:rPr lang="en-US" sz="3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ах</a:t>
            </a:r>
            <a:r>
              <a:rPr lang="en-US" sz="3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Измерения оценок </a:t>
            </a:r>
            <a:r>
              <a:rPr lang="en-US" sz="3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</a:t>
            </a:r>
            <a:r>
              <a:rPr lang="en-US" sz="3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US" sz="3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</a:t>
            </a:r>
            <a:r>
              <a:rPr lang="en-US" sz="3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3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выполненные в разных шкалах отношений, сохраняют величину отношения </a:t>
            </a:r>
            <a:r>
              <a:rPr lang="en-US" sz="3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3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en-US" sz="3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3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3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3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3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3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3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3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3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3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у</a:t>
            </a:r>
            <a:r>
              <a:rPr lang="en-US" sz="3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3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3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5EEAD6-F6AC-4C86-BDB9-E4AFDC46C347}"/>
              </a:ext>
            </a:extLst>
          </p:cNvPr>
          <p:cNvSpPr txBox="1"/>
          <p:nvPr/>
        </p:nvSpPr>
        <p:spPr>
          <a:xfrm>
            <a:off x="121225" y="336386"/>
            <a:ext cx="4605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ОЦЕНКА ВАРИАНТОВ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15387C8-7311-4042-B973-E9F7E4A9D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4625" y="6602413"/>
            <a:ext cx="633413" cy="255587"/>
          </a:xfrm>
        </p:spPr>
        <p:txBody>
          <a:bodyPr/>
          <a:lstStyle/>
          <a:p>
            <a:fld id="{103161EA-3838-4585-991A-9FE3F83376D8}" type="slidenum"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34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297493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91010" y="985121"/>
            <a:ext cx="5671542" cy="781968"/>
          </a:xfrm>
          <a:ln>
            <a:solidFill>
              <a:srgbClr val="990033"/>
            </a:solidFill>
          </a:ln>
        </p:spPr>
        <p:txBody>
          <a:bodyPr/>
          <a:lstStyle/>
          <a:p>
            <a:pPr algn="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ПРИМЕРЫ ШКАЛ ОТНОШЕНИЙ</a:t>
            </a:r>
          </a:p>
        </p:txBody>
      </p:sp>
      <p:pic>
        <p:nvPicPr>
          <p:cNvPr id="5" name="Объект 4" descr="https://fs00.infourok.ru/images/doc/263/268372/640/img9.jp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802" y="3429000"/>
            <a:ext cx="3104500" cy="2770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Рисунок 3" descr="http://multikraski.ru/Images/Products/Tetrad_v_krupnuju_kletku_s_tabl_umnozhenija_18_lis/img/tetklet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" y="2007175"/>
            <a:ext cx="2268379" cy="2267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 descr="https://go1.imgsmail.ru/imgpreview?key=c4d7e360338df6f&amp;mb=imgdb_preview_55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08" y="2333537"/>
            <a:ext cx="2075888" cy="248091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454480-9C2B-47AD-BCED-164E9977B25C}"/>
              </a:ext>
            </a:extLst>
          </p:cNvPr>
          <p:cNvSpPr txBox="1"/>
          <p:nvPr/>
        </p:nvSpPr>
        <p:spPr>
          <a:xfrm>
            <a:off x="121225" y="336386"/>
            <a:ext cx="4605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ОЦЕНКА ВАРИАНТОВ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Номер слайда 4">
            <a:extLst>
              <a:ext uri="{FF2B5EF4-FFF2-40B4-BE49-F238E27FC236}">
                <a16:creationId xmlns:a16="http://schemas.microsoft.com/office/drawing/2014/main" id="{0C7C7FCB-622B-43BD-85F6-C01223ECD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4625" y="6602413"/>
            <a:ext cx="633413" cy="255587"/>
          </a:xfrm>
        </p:spPr>
        <p:txBody>
          <a:bodyPr/>
          <a:lstStyle/>
          <a:p>
            <a:fld id="{103161EA-3838-4585-991A-9FE3F83376D8}" type="slidenum"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35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080769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48186" y="1002159"/>
            <a:ext cx="4750764" cy="650242"/>
          </a:xfrm>
          <a:ln>
            <a:solidFill>
              <a:srgbClr val="990033"/>
            </a:solidFill>
          </a:ln>
        </p:spPr>
        <p:txBody>
          <a:bodyPr/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ШКАЛА ОТНОШЕНИЙ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1991" y="2503396"/>
            <a:ext cx="4951988" cy="230133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5148064" y="2838457"/>
            <a:ext cx="371979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15900" algn="just">
              <a:spcAft>
                <a:spcPts val="300"/>
              </a:spcAft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Возможные операции обработки данных, измеренных в шкале отношений, те же, что и для шкалы интервалов, а также все алгебраические операции.</a:t>
            </a:r>
            <a:endParaRPr lang="ru-RU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E0AE3F-E817-4440-8809-D0FD1B6CA895}"/>
              </a:ext>
            </a:extLst>
          </p:cNvPr>
          <p:cNvSpPr txBox="1"/>
          <p:nvPr/>
        </p:nvSpPr>
        <p:spPr>
          <a:xfrm>
            <a:off x="121225" y="336386"/>
            <a:ext cx="4605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ОЦЕНКА ВАРИАНТОВ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Номер слайда 4">
            <a:extLst>
              <a:ext uri="{FF2B5EF4-FFF2-40B4-BE49-F238E27FC236}">
                <a16:creationId xmlns:a16="http://schemas.microsoft.com/office/drawing/2014/main" id="{51885F08-90A8-417F-9352-4B5BFA3F0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4625" y="6602413"/>
            <a:ext cx="633413" cy="255587"/>
          </a:xfrm>
        </p:spPr>
        <p:txBody>
          <a:bodyPr/>
          <a:lstStyle/>
          <a:p>
            <a:fld id="{103161EA-3838-4585-991A-9FE3F83376D8}" type="slidenum"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36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251870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18667" y="1124744"/>
            <a:ext cx="4951462" cy="975643"/>
          </a:xfrm>
          <a:ln>
            <a:solidFill>
              <a:srgbClr val="990033"/>
            </a:solidFill>
          </a:ln>
        </p:spPr>
        <p:txBody>
          <a:bodyPr/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АБСОЛЮТНАЯ ШКАЛА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2325" y="3068960"/>
            <a:ext cx="4104456" cy="2736304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Устанавливает упорядочение объектов. Абсолютная шкала имеет единичный масштаб (а = 1) и нулевую точку отсчета (В = 0), являясь частным случаем шкал разностей и отношений, и представляет собой ряд натуральных чисел 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х.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Применяется для измерения количества объектов. Абсолютная шкала единственна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инвариантна относительно тождественного преобразования </a:t>
            </a:r>
            <a:r>
              <a:rPr lang="ru-RU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у(х)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х.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 абсолютной шкале возможны все перечисленные выше операции обработки данных.</a:t>
            </a:r>
          </a:p>
        </p:txBody>
      </p:sp>
      <p:pic>
        <p:nvPicPr>
          <p:cNvPr id="4" name="Рисунок 3" descr="https://arhivurokov.ru/uploads/public/files/RyadNaturalnykhChisel5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049" y="3212976"/>
            <a:ext cx="2952328" cy="21092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87D95A-068A-4B5D-9B5E-311C1B21B0A3}"/>
              </a:ext>
            </a:extLst>
          </p:cNvPr>
          <p:cNvSpPr txBox="1"/>
          <p:nvPr/>
        </p:nvSpPr>
        <p:spPr>
          <a:xfrm>
            <a:off x="121225" y="336386"/>
            <a:ext cx="4605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ОЦЕНКА ВАРИАНТОВ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Номер слайда 4">
            <a:extLst>
              <a:ext uri="{FF2B5EF4-FFF2-40B4-BE49-F238E27FC236}">
                <a16:creationId xmlns:a16="http://schemas.microsoft.com/office/drawing/2014/main" id="{0E14D236-A17E-4912-ACB8-90AD23BA1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4625" y="6602413"/>
            <a:ext cx="633413" cy="255587"/>
          </a:xfrm>
        </p:spPr>
        <p:txBody>
          <a:bodyPr/>
          <a:lstStyle/>
          <a:p>
            <a:fld id="{103161EA-3838-4585-991A-9FE3F83376D8}" type="slidenum"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37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791442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9632" y="995242"/>
            <a:ext cx="6478956" cy="601330"/>
          </a:xfrm>
          <a:ln>
            <a:solidFill>
              <a:srgbClr val="990033"/>
            </a:solidFill>
          </a:ln>
        </p:spPr>
        <p:txBody>
          <a:bodyPr/>
          <a:lstStyle/>
          <a:p>
            <a:pPr algn="just"/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ЛОГАРИФМИЧЕСКАЯ ШКАЛА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CFC909-4F04-43AB-BB30-49E81C821125}"/>
              </a:ext>
            </a:extLst>
          </p:cNvPr>
          <p:cNvSpPr txBox="1"/>
          <p:nvPr/>
        </p:nvSpPr>
        <p:spPr>
          <a:xfrm>
            <a:off x="121225" y="336386"/>
            <a:ext cx="4605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ОЦЕНКА ВАРИАНТОВ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DF246D3-F357-45D3-876C-3AD058FF5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4625" y="6602413"/>
            <a:ext cx="633413" cy="255587"/>
          </a:xfrm>
        </p:spPr>
        <p:txBody>
          <a:bodyPr/>
          <a:lstStyle/>
          <a:p>
            <a:pPr algn="just"/>
            <a:fld id="{103161EA-3838-4585-991A-9FE3F83376D8}" type="slidenum"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pPr algn="just"/>
              <a:t>38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6179CB-148D-4C26-A872-782C6EEF2E37}"/>
              </a:ext>
            </a:extLst>
          </p:cNvPr>
          <p:cNvSpPr txBox="1"/>
          <p:nvPr/>
        </p:nvSpPr>
        <p:spPr>
          <a:xfrm>
            <a:off x="0" y="1728630"/>
            <a:ext cx="9144000" cy="7386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Логарифмический масштаб (шкала) — шкала, длина отрезка которой пропорциональна логарифму отношения величин, отмеченных на концах этого отрезка, в то время как на шкале в линейном масштабе длина отрезка пропорциональна разности величин на его концах.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6CC731-329E-4808-82CA-717241A5DF65}"/>
              </a:ext>
            </a:extLst>
          </p:cNvPr>
          <p:cNvSpPr txBox="1"/>
          <p:nvPr/>
        </p:nvSpPr>
        <p:spPr>
          <a:xfrm>
            <a:off x="0" y="2599352"/>
            <a:ext cx="9144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Логарифмическая шкала исключительно удобна для отображения очень больших диапазонов значений величин. Наглядный пример употребления и полезности логарифмического масштаба —логарифмическая линейка, которая позволяет проводить довольно сложные вычисления с точностью два-три десятичных знака.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D8A4EE-7442-47F3-B05C-7A5677FCF9A7}"/>
              </a:ext>
            </a:extLst>
          </p:cNvPr>
          <p:cNvSpPr txBox="1"/>
          <p:nvPr/>
        </p:nvSpPr>
        <p:spPr>
          <a:xfrm>
            <a:off x="0" y="3501008"/>
            <a:ext cx="9144000" cy="16004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закону, открытому немецким анатомом и физиологом Эрнстом Вебером и сформулированному немецким же физиком и психологом Густавом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Фехнером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величина ощущений человека и амплитуда вызвавшего его раздражения связаны логарифмической формулой. Данный закон справедлив для всех видов ощущений человека: слуха, зрения, обоняния, осязания. Закон Вебера —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Фехнера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звучит так: «Сила ощущения пропорциональная логарифму силы раздражения». Согласно этому закону воспринимаемая громкость звука также пропорциональна логарифму его интенсивности (в частности, логарифму мощности колонок). Поэтому на амплитудно-частотных характеристиках звуковоспроизводящих устройств применяют логарифмический масштаб по обеим осям.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1145CE-5609-4104-9FDE-D3B4E5717B43}"/>
              </a:ext>
            </a:extLst>
          </p:cNvPr>
          <p:cNvSpPr txBox="1"/>
          <p:nvPr/>
        </p:nvSpPr>
        <p:spPr>
          <a:xfrm>
            <a:off x="0" y="5286578"/>
            <a:ext cx="9144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Например, в музыке ноты, различающиеся по частоте в два раза, воспринимаются как одна и та же нота на октаву выше, а интервал между нотами в полтона соответствует отношению их частот 21/12.Поэтому нотная шкала — логарифмическая.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997877"/>
            <a:ext cx="8640960" cy="665929"/>
          </a:xfrm>
          <a:ln>
            <a:solidFill>
              <a:srgbClr val="990033"/>
            </a:solidFill>
          </a:ln>
        </p:spPr>
        <p:txBody>
          <a:bodyPr/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ПРИМЕРЫ ПРИМЕНЕНИЯ ЛОГАРИФМИЧЕСКОГО МАСШТАБА:</a:t>
            </a:r>
          </a:p>
        </p:txBody>
      </p:sp>
      <p:pic>
        <p:nvPicPr>
          <p:cNvPr id="4" name="Содержимое 3" descr="http://images.myshared.ru/4/9720/slide_9.jpg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654" y="2975278"/>
            <a:ext cx="2071347" cy="18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Прямоугольник 4"/>
          <p:cNvSpPr/>
          <p:nvPr/>
        </p:nvSpPr>
        <p:spPr>
          <a:xfrm>
            <a:off x="0" y="2257315"/>
            <a:ext cx="386442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Шкала Рихтера интенсивности землетрясений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Шкала экспозиций в фотографии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Звёздные величины — шкала яркости звезд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Шкала 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Шкала интенсивности звука — децибелы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Шкала частоты звука — нотная шкала</a:t>
            </a:r>
          </a:p>
        </p:txBody>
      </p:sp>
      <p:pic>
        <p:nvPicPr>
          <p:cNvPr id="36866" name="Picture 2" descr="http://avatars.mds.yandex.net/get-pdb/1681173/518dc486-6ef7-4b28-b2c2-95e2ad16d25e/s1200?webp=fals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43985" y="5299000"/>
            <a:ext cx="1330454" cy="1181443"/>
          </a:xfrm>
          <a:prstGeom prst="rect">
            <a:avLst/>
          </a:prstGeom>
          <a:noFill/>
        </p:spPr>
      </p:pic>
      <p:pic>
        <p:nvPicPr>
          <p:cNvPr id="36868" name="Picture 4" descr="http://i0.wp.com/konspekta.net/megapredmetru/baza1/1546636519198.files/image00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5085184"/>
            <a:ext cx="4764881" cy="1438275"/>
          </a:xfrm>
          <a:prstGeom prst="rect">
            <a:avLst/>
          </a:prstGeom>
          <a:noFill/>
        </p:spPr>
      </p:pic>
      <p:pic>
        <p:nvPicPr>
          <p:cNvPr id="36870" name="Picture 6" descr="http://nmiff.ru/corall/ph0-14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24128" y="1949847"/>
            <a:ext cx="2714625" cy="1209676"/>
          </a:xfrm>
          <a:prstGeom prst="rect">
            <a:avLst/>
          </a:prstGeom>
          <a:noFill/>
        </p:spPr>
      </p:pic>
      <p:pic>
        <p:nvPicPr>
          <p:cNvPr id="36874" name="Picture 10" descr="https://i1.wp.com/avdspb.ru/Images/zvuk-3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98813" y="3384248"/>
            <a:ext cx="1993667" cy="1914752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AFD31B-D9C7-415F-826D-F92A7F6ECB9C}"/>
              </a:ext>
            </a:extLst>
          </p:cNvPr>
          <p:cNvSpPr txBox="1"/>
          <p:nvPr/>
        </p:nvSpPr>
        <p:spPr>
          <a:xfrm>
            <a:off x="121225" y="336386"/>
            <a:ext cx="4605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ОЦЕНКА ВАРИАНТОВ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Номер слайда 4">
            <a:extLst>
              <a:ext uri="{FF2B5EF4-FFF2-40B4-BE49-F238E27FC236}">
                <a16:creationId xmlns:a16="http://schemas.microsoft.com/office/drawing/2014/main" id="{91B7F7A1-8701-4CE4-B0F4-CCF47CBC5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4625" y="6602413"/>
            <a:ext cx="633413" cy="255587"/>
          </a:xfrm>
        </p:spPr>
        <p:txBody>
          <a:bodyPr/>
          <a:lstStyle/>
          <a:p>
            <a:fld id="{103161EA-3838-4585-991A-9FE3F83376D8}" type="slidenum"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39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496" y="-99392"/>
            <a:ext cx="4355976" cy="1027584"/>
          </a:xfrm>
        </p:spPr>
        <p:txBody>
          <a:bodyPr/>
          <a:lstStyle/>
          <a:p>
            <a:pPr algn="just"/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принятия решений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808038" y="914153"/>
            <a:ext cx="7148338" cy="930671"/>
          </a:xfrm>
          <a:ln>
            <a:solidFill>
              <a:srgbClr val="990033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 принятие решений является систематической процедурой, основанной на моделях мышления, которые все мы используем в ситуации выбора.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9F89E-D406-45E7-AB6F-72518D4CA695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4</a:t>
            </a:fld>
            <a:endParaRPr lang="ru-RU" alt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https://discovered.com.ua/wordpress/wp-content/uploads/2019/02/managerial_decisions.png">
            <a:extLst>
              <a:ext uri="{FF2B5EF4-FFF2-40B4-BE49-F238E27FC236}">
                <a16:creationId xmlns:a16="http://schemas.microsoft.com/office/drawing/2014/main" id="{3E88E3F0-449D-498B-A8B4-F5BBFA562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28650" y="1941737"/>
            <a:ext cx="7886700" cy="4382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07704" y="1062466"/>
            <a:ext cx="4367849" cy="471587"/>
          </a:xfrm>
          <a:ln>
            <a:solidFill>
              <a:srgbClr val="990033"/>
            </a:solidFill>
          </a:ln>
        </p:spPr>
        <p:txBody>
          <a:bodyPr/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АКСИОМЫ ТОЖДЕСТВА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40078" y="1890801"/>
            <a:ext cx="4367849" cy="395071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5364088" y="2780928"/>
            <a:ext cx="338743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Номинальная шкала основывается на аксиомах И1 — ИЗ, порядковая шкала и шкала интервалов — на аксиомах И1 </a:t>
            </a:r>
            <a:r>
              <a:rPr lang="ru-RU" spc="1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—И5,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шкала отношений — на аксиомах И1 — И9.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9464E8-0E26-4F65-AB49-24E28813CEBC}"/>
              </a:ext>
            </a:extLst>
          </p:cNvPr>
          <p:cNvSpPr txBox="1"/>
          <p:nvPr/>
        </p:nvSpPr>
        <p:spPr>
          <a:xfrm>
            <a:off x="121225" y="336386"/>
            <a:ext cx="4605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ОЦЕНКА ВАРИАНТОВ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Номер слайда 4">
            <a:extLst>
              <a:ext uri="{FF2B5EF4-FFF2-40B4-BE49-F238E27FC236}">
                <a16:creationId xmlns:a16="http://schemas.microsoft.com/office/drawing/2014/main" id="{0C8A3F8C-F5B3-4822-9951-6A57F3220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4625" y="6602413"/>
            <a:ext cx="633413" cy="255587"/>
          </a:xfrm>
        </p:spPr>
        <p:txBody>
          <a:bodyPr/>
          <a:lstStyle/>
          <a:p>
            <a:fld id="{103161EA-3838-4585-991A-9FE3F83376D8}" type="slidenum"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40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308727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47134" y="993767"/>
            <a:ext cx="7773338" cy="857586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КЛАССИФИКАЦИЯ ШКАЛ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9066" y="2089270"/>
            <a:ext cx="3004782" cy="2844782"/>
          </a:xfrm>
          <a:prstGeom prst="rect">
            <a:avLst/>
          </a:prstGeom>
          <a:ln>
            <a:solidFill>
              <a:srgbClr val="990033"/>
            </a:solidFill>
          </a:ln>
        </p:spPr>
        <p:txBody>
          <a:bodyPr>
            <a:normAutofit fontScale="70000" lnSpcReduction="20000"/>
          </a:bodyPr>
          <a:lstStyle/>
          <a:p>
            <a:pPr algn="ctr">
              <a:buNone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зависимости от специфики измеряемых характеристик объектов выделяют шкалы </a:t>
            </a:r>
            <a:r>
              <a:rPr lang="ru-RU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количественные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(числовые) и </a:t>
            </a:r>
            <a:r>
              <a:rPr lang="ru-RU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качественные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(символьные, вербальные), а также </a:t>
            </a:r>
            <a:r>
              <a:rPr lang="ru-RU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дискретные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непрерывные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47864" y="3068960"/>
            <a:ext cx="5688632" cy="2914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04841F-BBB7-4A9C-882B-2D334901C2E8}"/>
              </a:ext>
            </a:extLst>
          </p:cNvPr>
          <p:cNvSpPr txBox="1"/>
          <p:nvPr/>
        </p:nvSpPr>
        <p:spPr>
          <a:xfrm>
            <a:off x="121225" y="336386"/>
            <a:ext cx="4605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ОЦЕНКА ВАРИАНТОВ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Номер слайда 4">
            <a:extLst>
              <a:ext uri="{FF2B5EF4-FFF2-40B4-BE49-F238E27FC236}">
                <a16:creationId xmlns:a16="http://schemas.microsoft.com/office/drawing/2014/main" id="{F7467612-14A7-4D92-949D-DC71233FE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4625" y="6602413"/>
            <a:ext cx="633413" cy="255587"/>
          </a:xfrm>
        </p:spPr>
        <p:txBody>
          <a:bodyPr/>
          <a:lstStyle/>
          <a:p>
            <a:fld id="{103161EA-3838-4585-991A-9FE3F83376D8}" type="slidenum"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41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74612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35696" y="884652"/>
            <a:ext cx="5038796" cy="635517"/>
          </a:xfrm>
        </p:spPr>
        <p:txBody>
          <a:bodyPr>
            <a:normAutofit fontScale="90000"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ПРЕОБРАЗОВАНИЕ ШКАЛ</a:t>
            </a: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5220072" y="1772816"/>
            <a:ext cx="3782292" cy="4595695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шкал, не соответствующих специфике измеряемых свойств, сопряжено с опасностью получения значительных искажений картины из-за применения при обработке результатов измерений недопустимых операций и сделанных на их основании неверных выводов. Типичные примеры: «оцифровка» качественной шкалы, т. е. присвоение символьным оценкам по номинальной или порядковой шкале числовых значений; превращение порядковой шкалы в шкалу интервалов или отношений.</a:t>
            </a:r>
          </a:p>
          <a:p>
            <a:pPr marL="0" indent="0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4716" y="1511877"/>
            <a:ext cx="4683702" cy="49652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5F7442-E996-4652-A6B6-6FBAEA92A5AB}"/>
              </a:ext>
            </a:extLst>
          </p:cNvPr>
          <p:cNvSpPr txBox="1"/>
          <p:nvPr/>
        </p:nvSpPr>
        <p:spPr>
          <a:xfrm>
            <a:off x="121225" y="336386"/>
            <a:ext cx="4605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ОЦЕНКА ВАРИАНТОВ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Номер слайда 4">
            <a:extLst>
              <a:ext uri="{FF2B5EF4-FFF2-40B4-BE49-F238E27FC236}">
                <a16:creationId xmlns:a16="http://schemas.microsoft.com/office/drawing/2014/main" id="{3ACCD3C6-0090-4B0A-B215-FD99E46E7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4625" y="6602413"/>
            <a:ext cx="633413" cy="255587"/>
          </a:xfrm>
        </p:spPr>
        <p:txBody>
          <a:bodyPr/>
          <a:lstStyle/>
          <a:p>
            <a:fld id="{103161EA-3838-4585-991A-9FE3F83376D8}" type="slidenum"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42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939549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23728" y="705718"/>
            <a:ext cx="3188359" cy="791988"/>
          </a:xfrm>
        </p:spPr>
        <p:txBody>
          <a:bodyPr>
            <a:normAutofit/>
          </a:bodyPr>
          <a:lstStyle/>
          <a:p>
            <a:pPr lvl="1" algn="ctr"/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КРИТЕРИИ</a:t>
            </a: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5580112" y="2060848"/>
            <a:ext cx="3188359" cy="3816424"/>
          </a:xfrm>
          <a:prstGeom prst="rect">
            <a:avLst/>
          </a:prstGeom>
          <a:ln w="28575">
            <a:solidFill>
              <a:srgbClr val="990033"/>
            </a:solidFill>
          </a:ln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виду шкалы выделяются количественные и качественные критерии. Шкала критерия может быть также естественной или искусственной. Естественная шкала выражает свойство, объективно присущее предмету или явлению, например температура, мощность, стоимость и т. п. Искусственная шкал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 конструируется специально для описания какой-то важной особенности варианта решения или объекта, например эффективность, перспективность, безопасность, управляемость, комфортность, элегантность и др.</a:t>
            </a:r>
          </a:p>
          <a:p>
            <a:pPr algn="just"/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8993" y="1456709"/>
            <a:ext cx="5183507" cy="2824347"/>
          </a:xfrm>
          <a:prstGeom prst="rect">
            <a:avLst/>
          </a:prstGeom>
        </p:spPr>
      </p:pic>
      <p:pic>
        <p:nvPicPr>
          <p:cNvPr id="33794" name="Picture 2" descr="http://uchebana5.ru/images/1444/2886714/23e381a6.gif?144617246154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4359891"/>
            <a:ext cx="3056733" cy="2082799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E0540E-446C-46B2-AFB5-7227E58BA028}"/>
              </a:ext>
            </a:extLst>
          </p:cNvPr>
          <p:cNvSpPr txBox="1"/>
          <p:nvPr/>
        </p:nvSpPr>
        <p:spPr>
          <a:xfrm>
            <a:off x="144502" y="284926"/>
            <a:ext cx="4605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КРИТЕРИИ ОЦЕНКИ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7" name="Номер слайда 4">
            <a:extLst>
              <a:ext uri="{FF2B5EF4-FFF2-40B4-BE49-F238E27FC236}">
                <a16:creationId xmlns:a16="http://schemas.microsoft.com/office/drawing/2014/main" id="{DB43F6FB-999B-4C73-A828-6902E3588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4625" y="6602413"/>
            <a:ext cx="633413" cy="255587"/>
          </a:xfrm>
        </p:spPr>
        <p:txBody>
          <a:bodyPr/>
          <a:lstStyle/>
          <a:p>
            <a:fld id="{103161EA-3838-4585-991A-9FE3F83376D8}" type="slidenum"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43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605658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2428" y="705718"/>
            <a:ext cx="3331500" cy="1325563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ТРЕБОВАНИЯ: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1844824"/>
            <a:ext cx="83439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>
                <a:tab pos="323850" algn="l"/>
              </a:tabLst>
            </a:pPr>
            <a:r>
              <a:rPr lang="ru-RU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полнота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— набор критериев должен отражать все существенные аспекты рассматриваемой проблемы, качество ее решения и основные особенности вариантов; набор всех оценок по шкале каждого критерия должен исчерпывающе характеризовать соответствующее свойство;</a:t>
            </a:r>
            <a:endParaRPr lang="ru-RU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>
                <a:tab pos="323850" algn="l"/>
              </a:tabLst>
            </a:pPr>
            <a:r>
              <a:rPr lang="ru-RU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разложимость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— состав критериев должен упрощать описание и анализ проблемы, позволять оценивать различные характеристики вариантов и разные аспекты качества решения проблемы;</a:t>
            </a:r>
            <a:endParaRPr lang="ru-RU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>
                <a:tab pos="326390" algn="l"/>
              </a:tabLst>
            </a:pPr>
            <a:r>
              <a:rPr lang="ru-RU" sz="20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неизбыточность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— число критериев должно быть минимально необходимым для решения задачи, критерии не должны дублировать друг друга по своему содержанию;</a:t>
            </a:r>
            <a:endParaRPr lang="ru-RU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190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>
                <a:tab pos="329565" algn="l"/>
              </a:tabLst>
            </a:pPr>
            <a:r>
              <a:rPr lang="ru-RU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прозрачность</a:t>
            </a: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— содержание и смысл критериев, формулировки градаций оценок по шкалам критериев должны однозначно пониматься всеми участниками процесса принятия решения: ЛПР, владельцем проблемы, экспертами, членами активных групп.</a:t>
            </a:r>
            <a:endParaRPr lang="ru-RU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4FD3A2-65A7-4AB2-A67B-B30362CF8D48}"/>
              </a:ext>
            </a:extLst>
          </p:cNvPr>
          <p:cNvSpPr txBox="1"/>
          <p:nvPr/>
        </p:nvSpPr>
        <p:spPr>
          <a:xfrm>
            <a:off x="121225" y="336386"/>
            <a:ext cx="4605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КРИТЕРИИ ОЦЕНКИ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Номер слайда 4">
            <a:extLst>
              <a:ext uri="{FF2B5EF4-FFF2-40B4-BE49-F238E27FC236}">
                <a16:creationId xmlns:a16="http://schemas.microsoft.com/office/drawing/2014/main" id="{165924DA-530B-4628-861C-B3FCDD213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4625" y="6602413"/>
            <a:ext cx="633413" cy="255587"/>
          </a:xfrm>
        </p:spPr>
        <p:txBody>
          <a:bodyPr/>
          <a:lstStyle/>
          <a:p>
            <a:fld id="{103161EA-3838-4585-991A-9FE3F83376D8}" type="slidenum"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44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449390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23728" y="1040700"/>
            <a:ext cx="5038796" cy="557128"/>
          </a:xfrm>
        </p:spPr>
        <p:txBody>
          <a:bodyPr/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ИЗМЕРЕНИЯ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0" y="2492896"/>
            <a:ext cx="4320480" cy="288032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субъективных измерений в ТПР предполагают, что дано конечное число измеряемых объектов X={x1, x2,…,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xn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 и сформулированы один или несколько признаков, по которым они сравниваются. Методы различаются только процедурой сравнения. Процедура сравнения включает построение отношений между объектами эмпирической системы М, выбор отображающей функции f и шкалы измерений.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/>
          <a:srcRect l="2541" t="5798" r="2770" b="5594"/>
          <a:stretch/>
        </p:blipFill>
        <p:spPr>
          <a:xfrm>
            <a:off x="63815" y="2996952"/>
            <a:ext cx="3807169" cy="9361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2C98D4-A4AA-4897-8430-DD71F84A26B5}"/>
              </a:ext>
            </a:extLst>
          </p:cNvPr>
          <p:cNvSpPr txBox="1"/>
          <p:nvPr/>
        </p:nvSpPr>
        <p:spPr>
          <a:xfrm>
            <a:off x="121225" y="336386"/>
            <a:ext cx="4605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КРИТЕРИИ ОЦЕНКИ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Номер слайда 4">
            <a:extLst>
              <a:ext uri="{FF2B5EF4-FFF2-40B4-BE49-F238E27FC236}">
                <a16:creationId xmlns:a16="http://schemas.microsoft.com/office/drawing/2014/main" id="{E8282BB0-2668-44DF-B974-23B35CF58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4625" y="6602413"/>
            <a:ext cx="633413" cy="255587"/>
          </a:xfrm>
        </p:spPr>
        <p:txBody>
          <a:bodyPr/>
          <a:lstStyle/>
          <a:p>
            <a:fld id="{103161EA-3838-4585-991A-9FE3F83376D8}" type="slidenum"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45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444044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1968" y="1196751"/>
            <a:ext cx="5224168" cy="576065"/>
          </a:xfrm>
        </p:spPr>
        <p:txBody>
          <a:bodyPr/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ИЗМЕРЕНИЙ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1621" y="2750957"/>
            <a:ext cx="4398136" cy="1806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88615" y="2296681"/>
            <a:ext cx="41747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Проблема измерения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характеристик вариантов и предпочте­ний ЛПР состоит в определении того, какими показателями описывать проблемную ситуацию, по каким критериям и как оценивать варианты, как получить необходимую для выбора информацию.</a:t>
            </a:r>
          </a:p>
          <a:p>
            <a:pPr algn="just"/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4">
            <a:extLst>
              <a:ext uri="{FF2B5EF4-FFF2-40B4-BE49-F238E27FC236}">
                <a16:creationId xmlns:a16="http://schemas.microsoft.com/office/drawing/2014/main" id="{19532221-84D4-4968-8ED7-6A53B7738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4625" y="6602413"/>
            <a:ext cx="633413" cy="255587"/>
          </a:xfrm>
        </p:spPr>
        <p:txBody>
          <a:bodyPr/>
          <a:lstStyle/>
          <a:p>
            <a:fld id="{103161EA-3838-4585-991A-9FE3F83376D8}" type="slidenum"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46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00EC13-BA19-438F-9C7F-00C6A32283BB}"/>
              </a:ext>
            </a:extLst>
          </p:cNvPr>
          <p:cNvSpPr txBox="1"/>
          <p:nvPr/>
        </p:nvSpPr>
        <p:spPr>
          <a:xfrm>
            <a:off x="121225" y="336386"/>
            <a:ext cx="4605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КРИТЕРИИ ОЦЕНКИ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206552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71800" y="1055537"/>
            <a:ext cx="3342009" cy="910952"/>
          </a:xfrm>
        </p:spPr>
        <p:txBody>
          <a:bodyPr/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РАНЖИРОВАНИЕ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56369" y="2204864"/>
            <a:ext cx="7772870" cy="3424107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Ранжирование  это различные процедуры измерения для упорядочения объектов в порядке предпочтений эксперта или ЛПР. 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Если между объектами нет одинаковых, то это означает строгий порядок: х1 &gt; х2  &gt;…&gt;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хn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Тогда ранжированию объектов в порядковой шкале соответствуют упорядоченные числа (ранги): с1 &gt; с2 &gt;…&gt;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сn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Если некоторые объекты тождественны, то это означает нестрогий порядок. 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Достоинство метода ранжирования  - простота. 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Недостаток  трудность ранжирования большого числа объектов (n &gt; 10), т.к. число связей объектов быстро растет, что влечет ошибки в процессе ранжирования. </a:t>
            </a:r>
          </a:p>
          <a:p>
            <a:pPr marL="0" indent="0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4">
            <a:extLst>
              <a:ext uri="{FF2B5EF4-FFF2-40B4-BE49-F238E27FC236}">
                <a16:creationId xmlns:a16="http://schemas.microsoft.com/office/drawing/2014/main" id="{DAA5AEC3-9F5E-492C-A086-9656014B4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4625" y="6602413"/>
            <a:ext cx="633413" cy="255587"/>
          </a:xfrm>
        </p:spPr>
        <p:txBody>
          <a:bodyPr/>
          <a:lstStyle/>
          <a:p>
            <a:fld id="{103161EA-3838-4585-991A-9FE3F83376D8}" type="slidenum"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47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42CDC6-D9F4-4937-84F3-92594059DAE8}"/>
              </a:ext>
            </a:extLst>
          </p:cNvPr>
          <p:cNvSpPr txBox="1"/>
          <p:nvPr/>
        </p:nvSpPr>
        <p:spPr>
          <a:xfrm>
            <a:off x="121225" y="336386"/>
            <a:ext cx="4605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КРИТЕРИИ ОЦЕНКИ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114169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7664" y="960076"/>
            <a:ext cx="6048672" cy="804089"/>
          </a:xfrm>
        </p:spPr>
        <p:txBody>
          <a:bodyPr/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РАНЖИРОВАНИЯ ОБЪЕКТОВ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t="1508" b="57504"/>
          <a:stretch/>
        </p:blipFill>
        <p:spPr>
          <a:xfrm>
            <a:off x="701201" y="4581128"/>
            <a:ext cx="6374461" cy="1694592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AED37BB-5121-41CC-BD7E-A319B4F8A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4625" y="6602413"/>
            <a:ext cx="633413" cy="255587"/>
          </a:xfrm>
        </p:spPr>
        <p:txBody>
          <a:bodyPr/>
          <a:lstStyle/>
          <a:p>
            <a:fld id="{103161EA-3838-4585-991A-9FE3F83376D8}" type="slidenum"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48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276DAE-3127-4FC3-8D6B-0C5C19724D6C}"/>
              </a:ext>
            </a:extLst>
          </p:cNvPr>
          <p:cNvSpPr txBox="1"/>
          <p:nvPr/>
        </p:nvSpPr>
        <p:spPr>
          <a:xfrm>
            <a:off x="121225" y="336386"/>
            <a:ext cx="4605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КРИТЕРИИ ОЦЕНКИ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7" name="Объект 3">
            <a:extLst>
              <a:ext uri="{FF2B5EF4-FFF2-40B4-BE49-F238E27FC236}">
                <a16:creationId xmlns:a16="http://schemas.microsoft.com/office/drawing/2014/main" id="{B5F97A97-59AB-417F-96FA-F9711B9DC8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20088" t="41255" r="22917"/>
          <a:stretch/>
        </p:blipFill>
        <p:spPr bwMode="auto">
          <a:xfrm>
            <a:off x="4139952" y="1844824"/>
            <a:ext cx="3275856" cy="223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0789232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627784" y="961605"/>
            <a:ext cx="4320480" cy="853976"/>
          </a:xfrm>
        </p:spPr>
        <p:txBody>
          <a:bodyPr/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ПАРНОЕ СРАВНЕНИЕ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330" y="1772817"/>
            <a:ext cx="7772870" cy="4018384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Парное сравнение, как и ранжирование, проводится в порядковой шкале, но путем сравнения всех возможных пар объектов. Для этого используются разные формы числового представления: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Здесь знак «       » означает, что один объект предпочтительнее другого. Метод парного сравнения часто применяется для отображения результатов спортивных состязаний.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7035" y="3341977"/>
            <a:ext cx="3564731" cy="866775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AC76E82-FBB4-4D7F-8988-0E4A0B9BA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4625" y="6602413"/>
            <a:ext cx="633413" cy="255587"/>
          </a:xfrm>
        </p:spPr>
        <p:txBody>
          <a:bodyPr/>
          <a:lstStyle/>
          <a:p>
            <a:fld id="{103161EA-3838-4585-991A-9FE3F83376D8}" type="slidenum"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49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5F24D-B347-4C52-9780-E9F51337A41B}"/>
              </a:ext>
            </a:extLst>
          </p:cNvPr>
          <p:cNvSpPr txBox="1"/>
          <p:nvPr/>
        </p:nvSpPr>
        <p:spPr>
          <a:xfrm>
            <a:off x="121225" y="336386"/>
            <a:ext cx="4605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КРИТЕРИИ ОЦЕНКИ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15128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329797" y="1916832"/>
            <a:ext cx="8417784" cy="1800200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ru-RU" sz="9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ru-RU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 </a:t>
            </a:r>
            <a:r>
              <a:rPr lang="ru-RU" sz="1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количественным методам</a:t>
            </a:r>
            <a:r>
              <a:rPr lang="ru-RU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относятся способы, используемые при выборе решения, наилучшим образом соответствующего выбранному критерию (максимальная прибыль, доход, лучшее качество, минимальные затраты, минимальный ущерб и т.д.).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ru-RU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При этом  широко используются экономико-математические методы и модели (линейного, нелинейного, динамического, параметрического программирования, теории массового обслуживания и т.д.).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9FDAF0-E5D8-478D-834E-29A74B73D937}"/>
              </a:ext>
            </a:extLst>
          </p:cNvPr>
          <p:cNvSpPr txBox="1"/>
          <p:nvPr/>
        </p:nvSpPr>
        <p:spPr>
          <a:xfrm>
            <a:off x="-6359" y="260648"/>
            <a:ext cx="6151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РАЗРАБОТКИ И ПРИНЯТИЯ РЕШЕНИЙ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14AE61-1C0A-4A39-A2D1-A8AAA684BFC3}"/>
              </a:ext>
            </a:extLst>
          </p:cNvPr>
          <p:cNvSpPr txBox="1"/>
          <p:nvPr/>
        </p:nvSpPr>
        <p:spPr>
          <a:xfrm>
            <a:off x="683568" y="935257"/>
            <a:ext cx="7220335" cy="892552"/>
          </a:xfrm>
          <a:prstGeom prst="rect">
            <a:avLst/>
          </a:prstGeom>
          <a:noFill/>
          <a:ln>
            <a:solidFill>
              <a:srgbClr val="990033"/>
            </a:solidFill>
          </a:ln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ru-RU" sz="24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Количественные методы </a:t>
            </a:r>
            <a:endParaRPr lang="en-US" sz="2400" b="1" dirty="0">
              <a:solidFill>
                <a:srgbClr val="9900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их основе лежит научно-практический подход, предполагающий выбор оптимальных решений путем обработки (с помощью ЭВМ и ЭММ) больших массивов информации.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241B4C-45E6-4EA4-A5C2-4B3A60067F99}"/>
              </a:ext>
            </a:extLst>
          </p:cNvPr>
          <p:cNvSpPr txBox="1"/>
          <p:nvPr/>
        </p:nvSpPr>
        <p:spPr>
          <a:xfrm>
            <a:off x="2411760" y="3732003"/>
            <a:ext cx="4601360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ru-RU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Среди количественных методов выделяют: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737A85-75D4-4E5E-A7CF-36F3BFC9B7D1}"/>
              </a:ext>
            </a:extLst>
          </p:cNvPr>
          <p:cNvSpPr txBox="1"/>
          <p:nvPr/>
        </p:nvSpPr>
        <p:spPr>
          <a:xfrm>
            <a:off x="4127413" y="5840222"/>
            <a:ext cx="4601360" cy="757130"/>
          </a:xfrm>
          <a:prstGeom prst="rect">
            <a:avLst/>
          </a:prstGeom>
          <a:noFill/>
          <a:ln>
            <a:solidFill>
              <a:srgbClr val="990033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80000"/>
              </a:lnSpc>
              <a:buFontTx/>
              <a:buChar char="-"/>
            </a:pPr>
            <a:r>
              <a:rPr lang="ru-RU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Символьные модели, изображающие различные свойства и элементы ситуации символами.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28FF76-46C5-4E55-8A0F-AA1083F0408D}"/>
              </a:ext>
            </a:extLst>
          </p:cNvPr>
          <p:cNvSpPr txBox="1"/>
          <p:nvPr/>
        </p:nvSpPr>
        <p:spPr>
          <a:xfrm>
            <a:off x="4983474" y="4060906"/>
            <a:ext cx="3745299" cy="1200329"/>
          </a:xfrm>
          <a:prstGeom prst="rect">
            <a:avLst/>
          </a:prstGeom>
          <a:noFill/>
          <a:ln>
            <a:solidFill>
              <a:srgbClr val="990033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80000"/>
              </a:lnSpc>
              <a:buFontTx/>
              <a:buChar char="-"/>
            </a:pPr>
            <a:r>
              <a:rPr lang="ru-RU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Аналоговые модели, изображающие предметы и ситуации, заменяя различные реальные элементы другими, более абстрактными.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A69990-0B21-450C-809F-C92CD73366FA}"/>
              </a:ext>
            </a:extLst>
          </p:cNvPr>
          <p:cNvSpPr txBox="1"/>
          <p:nvPr/>
        </p:nvSpPr>
        <p:spPr>
          <a:xfrm>
            <a:off x="179512" y="4468522"/>
            <a:ext cx="3378107" cy="1421928"/>
          </a:xfrm>
          <a:prstGeom prst="rect">
            <a:avLst/>
          </a:prstGeom>
          <a:noFill/>
          <a:ln>
            <a:solidFill>
              <a:srgbClr val="990033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80000"/>
              </a:lnSpc>
              <a:buFontTx/>
              <a:buChar char="-"/>
            </a:pPr>
            <a:r>
              <a:rPr lang="ru-RU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Описательные модели, изображающие предмет или ситуацию и содержит большую долю конкретных деталей и относительно малую долю абстракции.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475493"/>
            <a:ext cx="7886700" cy="930422"/>
          </a:xfrm>
        </p:spPr>
        <p:txBody>
          <a:bodyPr/>
          <a:lstStyle/>
          <a:p>
            <a:pPr algn="just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ПРИМЕНЕНИЯ МЕТОДА ПАРНЫХ СРАВНЕНИЙ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3425851"/>
            <a:ext cx="3512362" cy="199067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72000" y="2780928"/>
            <a:ext cx="4343400" cy="2771775"/>
          </a:xfrm>
          <a:prstGeom prst="rect">
            <a:avLst/>
          </a:prstGeom>
        </p:spPr>
      </p:pic>
      <p:sp>
        <p:nvSpPr>
          <p:cNvPr id="6" name="Номер слайда 4">
            <a:extLst>
              <a:ext uri="{FF2B5EF4-FFF2-40B4-BE49-F238E27FC236}">
                <a16:creationId xmlns:a16="http://schemas.microsoft.com/office/drawing/2014/main" id="{2E2FA355-6B16-4305-85AB-8133A76E8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4625" y="6602413"/>
            <a:ext cx="633413" cy="255587"/>
          </a:xfrm>
        </p:spPr>
        <p:txBody>
          <a:bodyPr/>
          <a:lstStyle/>
          <a:p>
            <a:fld id="{103161EA-3838-4585-991A-9FE3F83376D8}" type="slidenum"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50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11A867-4EBD-4E9B-9D0A-3755F27C4B85}"/>
              </a:ext>
            </a:extLst>
          </p:cNvPr>
          <p:cNvSpPr txBox="1"/>
          <p:nvPr/>
        </p:nvSpPr>
        <p:spPr>
          <a:xfrm>
            <a:off x="121225" y="336386"/>
            <a:ext cx="4605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КРИТЕРИИ ОЦЕНКИ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554580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08038" y="656946"/>
            <a:ext cx="8229600" cy="1171600"/>
          </a:xfrm>
        </p:spPr>
        <p:txBody>
          <a:bodyPr/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НЕПОСРЕДСТВЕННАЯ ОЦЕНКА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27668" y="2060848"/>
            <a:ext cx="3960439" cy="3368692"/>
          </a:xfrm>
          <a:prstGeom prst="rect">
            <a:avLst/>
          </a:prstGeom>
        </p:spPr>
        <p:txBody>
          <a:bodyPr/>
          <a:lstStyle/>
          <a:p>
            <a:pPr marL="0" indent="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 непосредственной оценки представляет собой процедуру приписывания объектам числовых значений в шкале интервалов. Иногда в качестве шкалы интервалов используются 5-, 10- или 100 балльные шкалы: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47664" y="1412776"/>
            <a:ext cx="2326914" cy="2661363"/>
          </a:xfrm>
          <a:prstGeom prst="rect">
            <a:avLst/>
          </a:prstGeom>
        </p:spPr>
      </p:pic>
      <p:pic>
        <p:nvPicPr>
          <p:cNvPr id="25602" name="Picture 2" descr="http://images.slanet.by/~src5421799/100_ballov_na_CT_po_MATEMATIK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72477" y="4262406"/>
            <a:ext cx="4369788" cy="2196629"/>
          </a:xfrm>
          <a:prstGeom prst="rect">
            <a:avLst/>
          </a:prstGeom>
          <a:noFill/>
        </p:spPr>
      </p:pic>
      <p:sp>
        <p:nvSpPr>
          <p:cNvPr id="6" name="Номер слайда 4">
            <a:extLst>
              <a:ext uri="{FF2B5EF4-FFF2-40B4-BE49-F238E27FC236}">
                <a16:creationId xmlns:a16="http://schemas.microsoft.com/office/drawing/2014/main" id="{15B1D481-3C91-43D3-9B92-10A93C4A5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4625" y="6602413"/>
            <a:ext cx="633413" cy="255587"/>
          </a:xfrm>
        </p:spPr>
        <p:txBody>
          <a:bodyPr/>
          <a:lstStyle/>
          <a:p>
            <a:fld id="{103161EA-3838-4585-991A-9FE3F83376D8}" type="slidenum"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51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910738-54F2-488F-BA5E-D7D0D548CDFD}"/>
              </a:ext>
            </a:extLst>
          </p:cNvPr>
          <p:cNvSpPr txBox="1"/>
          <p:nvPr/>
        </p:nvSpPr>
        <p:spPr>
          <a:xfrm>
            <a:off x="169699" y="272534"/>
            <a:ext cx="4605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КРИТЕРИИ ОЦЕНКИ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5054465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877" y="964987"/>
            <a:ext cx="7773338" cy="891628"/>
          </a:xfrm>
        </p:spPr>
        <p:txBody>
          <a:bodyPr>
            <a:noAutofit/>
          </a:bodyPr>
          <a:lstStyle/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 ПОСЛЕДОВАТЕЛЬНЫХ ПРИБЛИЖЕНИЙ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2996952"/>
            <a:ext cx="4039800" cy="1601148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 marL="0" indent="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 последовательных приближений является комбинацией методов ранжирования и непосредственной оценки. Алгоритм последовательного сравнения следующий: </a:t>
            </a:r>
          </a:p>
          <a:p>
            <a:pPr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51361" y="1733443"/>
            <a:ext cx="4483593" cy="166059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26781" y="3356992"/>
            <a:ext cx="4318197" cy="2134282"/>
          </a:xfrm>
          <a:prstGeom prst="rect">
            <a:avLst/>
          </a:prstGeom>
        </p:spPr>
      </p:pic>
      <p:sp>
        <p:nvSpPr>
          <p:cNvPr id="6" name="Номер слайда 4">
            <a:extLst>
              <a:ext uri="{FF2B5EF4-FFF2-40B4-BE49-F238E27FC236}">
                <a16:creationId xmlns:a16="http://schemas.microsoft.com/office/drawing/2014/main" id="{699B6154-F7A7-4DFB-8CBA-24E238CE7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4625" y="6602413"/>
            <a:ext cx="633413" cy="255587"/>
          </a:xfrm>
        </p:spPr>
        <p:txBody>
          <a:bodyPr/>
          <a:lstStyle/>
          <a:p>
            <a:fld id="{103161EA-3838-4585-991A-9FE3F83376D8}" type="slidenum"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52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6C7C7E-065F-4D42-9BEF-0D43DC7671F3}"/>
              </a:ext>
            </a:extLst>
          </p:cNvPr>
          <p:cNvSpPr txBox="1"/>
          <p:nvPr/>
        </p:nvSpPr>
        <p:spPr>
          <a:xfrm>
            <a:off x="121225" y="336386"/>
            <a:ext cx="4605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КРИТЕРИИ ОЦЕНКИ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594963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BD2095A9-BF62-4C39-BCFA-D88B922CC55F}"/>
              </a:ext>
            </a:extLst>
          </p:cNvPr>
          <p:cNvSpPr txBox="1">
            <a:spLocks/>
          </p:cNvSpPr>
          <p:nvPr/>
        </p:nvSpPr>
        <p:spPr bwMode="auto">
          <a:xfrm>
            <a:off x="452438" y="1019175"/>
            <a:ext cx="822960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Wingdings" pitchFamily="2" charset="2"/>
              <a:buNone/>
              <a:defRPr sz="3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buFont typeface="Arial" panose="020B0604020202020204" pitchFamily="34" charset="0"/>
              <a:buNone/>
            </a:pPr>
            <a:r>
              <a:rPr lang="ru-RU" altLang="ru-RU" sz="4000" b="1">
                <a:solidFill>
                  <a:srgbClr val="00BE5A"/>
                </a:solidFill>
              </a:rPr>
              <a:t>Спасибо за внимание!</a:t>
            </a:r>
          </a:p>
        </p:txBody>
      </p:sp>
      <p:pic>
        <p:nvPicPr>
          <p:cNvPr id="5" name="Содержимое 7" descr="здание.jpg">
            <a:extLst>
              <a:ext uri="{FF2B5EF4-FFF2-40B4-BE49-F238E27FC236}">
                <a16:creationId xmlns:a16="http://schemas.microsoft.com/office/drawing/2014/main" id="{E17A399C-FCA6-4611-8F25-97DD701754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contrast="-13000"/>
          </a:blip>
          <a:srcRect b="12003"/>
          <a:stretch>
            <a:fillRect/>
          </a:stretch>
        </p:blipFill>
        <p:spPr>
          <a:xfrm>
            <a:off x="1767116" y="1745000"/>
            <a:ext cx="5544617" cy="30618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6350" stA="50000" endA="300" endPos="38500" dist="508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611560" y="1170337"/>
            <a:ext cx="8229600" cy="849733"/>
          </a:xfrm>
          <a:ln>
            <a:solidFill>
              <a:srgbClr val="990033"/>
            </a:solidFill>
          </a:ln>
        </p:spPr>
        <p:txBody>
          <a:bodyPr/>
          <a:lstStyle/>
          <a:p>
            <a:pPr>
              <a:buFontTx/>
              <a:buNone/>
            </a:pPr>
            <a:r>
              <a:rPr lang="ru-RU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В современных научных трудах по менеджменту выделяются различные методы выработки решений : эвристические, экспертные или качественные и количественные.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9648E7-0CEC-487B-BD85-0AA1088739B4}"/>
              </a:ext>
            </a:extLst>
          </p:cNvPr>
          <p:cNvSpPr txBox="1"/>
          <p:nvPr/>
        </p:nvSpPr>
        <p:spPr>
          <a:xfrm>
            <a:off x="-6359" y="260648"/>
            <a:ext cx="6151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РАЗРАБОТКИ И ПРИНЯТИЯ РЕШЕНИЙ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14B365-C646-4605-8381-EBA13E28CD15}"/>
              </a:ext>
            </a:extLst>
          </p:cNvPr>
          <p:cNvSpPr txBox="1"/>
          <p:nvPr/>
        </p:nvSpPr>
        <p:spPr>
          <a:xfrm>
            <a:off x="35496" y="2452347"/>
            <a:ext cx="412416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ru-RU" sz="1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Эвристические методы</a:t>
            </a:r>
            <a:r>
              <a:rPr lang="ru-RU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основаны на логических правилах и приемах, генерируемых мышлением. К ним относятся такие методы, как анализ и синтез, аналогия.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C0BB71-FB09-483B-AAFF-94C2885D2028}"/>
              </a:ext>
            </a:extLst>
          </p:cNvPr>
          <p:cNvSpPr txBox="1"/>
          <p:nvPr/>
        </p:nvSpPr>
        <p:spPr>
          <a:xfrm>
            <a:off x="4355976" y="3191011"/>
            <a:ext cx="46055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Tx/>
              <a:buChar char="-"/>
            </a:pPr>
            <a:r>
              <a:rPr lang="ru-RU" sz="1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Экспертные методы</a:t>
            </a:r>
            <a:r>
              <a:rPr lang="ru-RU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 Главными критериями формирования экспертной группы являются компетентность участников, способность решать творческие задач, конструктивность мышления и коммуникабельность. Коллективные формы групповой работы могут быть различными: заседания, совещания, мозговой штурм (совместное генерирование совместных идей), метод </a:t>
            </a:r>
            <a:r>
              <a:rPr lang="ru-RU" sz="18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Дельфи</a:t>
            </a:r>
            <a:r>
              <a:rPr lang="ru-RU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, система «</a:t>
            </a:r>
            <a:r>
              <a:rPr lang="ru-RU" sz="18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кингсе</a:t>
            </a:r>
            <a:r>
              <a:rPr lang="ru-RU" sz="18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» и др.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51520" y="1052736"/>
            <a:ext cx="8640960" cy="3382144"/>
          </a:xfrm>
        </p:spPr>
        <p:txBody>
          <a:bodyPr/>
          <a:lstStyle/>
          <a:p>
            <a:pPr marL="0" indent="0" algn="ctr">
              <a:buNone/>
            </a:pPr>
            <a:r>
              <a:rPr lang="ru-RU" sz="44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Неформальные (эвристические) методы принятия решений</a:t>
            </a:r>
          </a:p>
          <a:p>
            <a:pPr marL="0" indent="446088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Управленческая практика свидетельствует о том, что при принятии и реализации решений определенная часть руководителей использует неформальные методы, которые основываются на аналитических способностях лиц, принимающих управленческие решения. </a:t>
            </a:r>
          </a:p>
          <a:p>
            <a:pPr marL="0" indent="446088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 совокупность логических приемов и методики выбора оптимальных решений руководителем путем теоретического сравнения альтернатив с учетом накопленного опыта. В большей части неформальные методы базируются на интуиции менеджера. </a:t>
            </a:r>
          </a:p>
          <a:p>
            <a:pPr marL="0" indent="446088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Их преимущество состоит в том, что принимаются они оперативно, недостаток - неформальные методы не гарантируют от выбора ошибочных (неэффективных) решений, поскольку интуиция иногда может подвести менеджера.</a:t>
            </a:r>
          </a:p>
          <a:p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9F89E-D406-45E7-AB6F-72518D4CA695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7</a:t>
            </a:fld>
            <a:endParaRPr lang="ru-RU" alt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4B0CA1-844B-44BE-B979-182341B9CBC0}"/>
              </a:ext>
            </a:extLst>
          </p:cNvPr>
          <p:cNvSpPr txBox="1"/>
          <p:nvPr/>
        </p:nvSpPr>
        <p:spPr>
          <a:xfrm>
            <a:off x="-6359" y="260648"/>
            <a:ext cx="6151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РАЗРАБОТКИ И ПРИНЯТИЯ РЕШЕНИЙ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03648" y="1052736"/>
            <a:ext cx="6031582" cy="565944"/>
          </a:xfrm>
        </p:spPr>
        <p:txBody>
          <a:bodyPr/>
          <a:lstStyle/>
          <a:p>
            <a:pPr algn="ctr"/>
            <a:r>
              <a:rPr lang="ru-RU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 Франклина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187624" y="1916833"/>
            <a:ext cx="6984776" cy="1080120"/>
          </a:xfrm>
        </p:spPr>
        <p:txBody>
          <a:bodyPr/>
          <a:lstStyle/>
          <a:p>
            <a:pPr marL="0" indent="0" algn="just">
              <a:buNone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способе Б. Франклина, который может считаться одним из первых методов принятия решений, выделение лучшего варианта производится путем исключения достоинств и недостатков различных вариантов, взаимно компенсирующих друг друга, и последующего анализа оставшейся информации. Вот что писал Б. Франклин в сентябре 1772 г., советуя своему другу, как следует принимать решения:</a:t>
            </a:r>
          </a:p>
          <a:p>
            <a:pPr algn="just"/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9F89E-D406-45E7-AB6F-72518D4CA695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8</a:t>
            </a:fld>
            <a:endParaRPr lang="ru-RU" alt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6A0CEC-C179-4EF9-B027-13181E506282}"/>
              </a:ext>
            </a:extLst>
          </p:cNvPr>
          <p:cNvSpPr txBox="1"/>
          <p:nvPr/>
        </p:nvSpPr>
        <p:spPr>
          <a:xfrm>
            <a:off x="-6359" y="260648"/>
            <a:ext cx="6151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РАЗРАБОТКИ И ПРИНЯТИЯ РЕШЕНИЙ</a:t>
            </a:r>
          </a:p>
        </p:txBody>
      </p:sp>
      <p:sp>
        <p:nvSpPr>
          <p:cNvPr id="6" name="Содержимое 2">
            <a:extLst>
              <a:ext uri="{FF2B5EF4-FFF2-40B4-BE49-F238E27FC236}">
                <a16:creationId xmlns:a16="http://schemas.microsoft.com/office/drawing/2014/main" id="{FF5A5735-C905-45C4-8FE4-6209D32F74E0}"/>
              </a:ext>
            </a:extLst>
          </p:cNvPr>
          <p:cNvSpPr txBox="1">
            <a:spLocks/>
          </p:cNvSpPr>
          <p:nvPr/>
        </p:nvSpPr>
        <p:spPr bwMode="auto">
          <a:xfrm>
            <a:off x="683568" y="3295106"/>
            <a:ext cx="8149449" cy="2861460"/>
          </a:xfrm>
          <a:prstGeom prst="rect">
            <a:avLst/>
          </a:prstGeom>
          <a:noFill/>
          <a:ln w="28575">
            <a:solidFill>
              <a:srgbClr val="9900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914400"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«Когда встречаются трудные случаи, то они трудны, главным образом, потому, что при их рассмотрении все доводы «за» и «против» не присутствуют в уме одновременно. Иногда присутствует одна часть, в другое время — иная, причем первая исчезает из вида. Следовательно, различные цели или склонности по очереди берут «верх» и появляется неопределенность, которая озадачивает нас. Мой путь преодоления этого состоит в том, чтобы разделить половину листа бумаги линией на два столбца: в одном писать доводы «за», а в другом — «против». Затем, после размышления в течение трех или четырех дней, я излагаю под другими заголовками короткие намеки на разные побуждения, которые в различные моменты времени приходят мне в голову и говорят «за» или «против» варианта действий.</a:t>
            </a:r>
          </a:p>
          <a:p>
            <a:pPr algn="just" defTabSz="914400"/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0377" y="1268760"/>
            <a:ext cx="7886700" cy="1188452"/>
          </a:xfrm>
        </p:spPr>
        <p:txBody>
          <a:bodyPr/>
          <a:lstStyle/>
          <a:p>
            <a:pPr algn="ctr"/>
            <a:r>
              <a:rPr lang="ru-RU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Групповые методы принятия решений</a:t>
            </a:r>
            <a:endParaRPr lang="ru-RU" sz="3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91331" y="2787230"/>
            <a:ext cx="8147248" cy="1691869"/>
          </a:xfrm>
        </p:spPr>
        <p:txBody>
          <a:bodyPr/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 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 tooltip="Консенсус"/>
              </a:rPr>
              <a:t>консенсуса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Методы, основанные на 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 tooltip="Голосование"/>
              </a:rPr>
              <a:t>голосовании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 tooltip="Коллективный интеллект"/>
              </a:rPr>
              <a:t>Коллективный интеллект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 tooltip="Метод «Дельфи»"/>
              </a:rPr>
              <a:t>метод «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5" tooltip="Метод «Дельфи»"/>
              </a:rPr>
              <a:t>Дельфи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 tooltip="Метод «Дельфи»"/>
              </a:rPr>
              <a:t>»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метод бинарного вопроса и другие)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9F89E-D406-45E7-AB6F-72518D4CA695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9</a:t>
            </a:fld>
            <a:endParaRPr lang="ru-RU" alt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CD9C80-BC70-4AEF-9837-EEAAD25F0C1F}"/>
              </a:ext>
            </a:extLst>
          </p:cNvPr>
          <p:cNvSpPr txBox="1"/>
          <p:nvPr/>
        </p:nvSpPr>
        <p:spPr>
          <a:xfrm>
            <a:off x="0" y="294585"/>
            <a:ext cx="6151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МЕТОДЫ РАЗРАБОТКИ И ПРИНЯТИЯ РЕШЕНИЙ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ТемаФТС">
  <a:themeElements>
    <a:clrScheme name="фтс 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CB19"/>
      </a:accent1>
      <a:accent2>
        <a:srgbClr val="FAA61A"/>
      </a:accent2>
      <a:accent3>
        <a:srgbClr val="00A651"/>
      </a:accent3>
      <a:accent4>
        <a:srgbClr val="007B41"/>
      </a:accent4>
      <a:accent5>
        <a:srgbClr val="005826"/>
      </a:accent5>
      <a:accent6>
        <a:srgbClr val="8E8E8E"/>
      </a:accent6>
      <a:hlink>
        <a:srgbClr val="00A651"/>
      </a:hlink>
      <a:folHlink>
        <a:srgbClr val="005826"/>
      </a:folHlink>
    </a:clrScheme>
    <a:fontScheme name="Другая 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ФТС" id="{614D7E9B-9329-4DD1-951E-DE4EFE569615}" vid="{12B0B8C2-B9B3-4CF8-AD74-58074CEA47A3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ТемаФТС</Template>
  <TotalTime>11060</TotalTime>
  <Words>3405</Words>
  <Application>Microsoft Office PowerPoint</Application>
  <PresentationFormat>Экран (4:3)</PresentationFormat>
  <Paragraphs>280</Paragraphs>
  <Slides>53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53</vt:i4>
      </vt:variant>
    </vt:vector>
  </HeadingPairs>
  <TitlesOfParts>
    <vt:vector size="58" baseType="lpstr">
      <vt:lpstr>Arial</vt:lpstr>
      <vt:lpstr>Calibri</vt:lpstr>
      <vt:lpstr>Times New Roman</vt:lpstr>
      <vt:lpstr>Wingdings</vt:lpstr>
      <vt:lpstr>ТемаФТС</vt:lpstr>
      <vt:lpstr>Презентация PowerPoint</vt:lpstr>
      <vt:lpstr>Презентация PowerPoint</vt:lpstr>
      <vt:lpstr>Презентация PowerPoint</vt:lpstr>
      <vt:lpstr>Метод принятия решений</vt:lpstr>
      <vt:lpstr>Презентация PowerPoint</vt:lpstr>
      <vt:lpstr>Презентация PowerPoint</vt:lpstr>
      <vt:lpstr>Презентация PowerPoint</vt:lpstr>
      <vt:lpstr>Метод Франклина</vt:lpstr>
      <vt:lpstr>Групповые методы принятия решений</vt:lpstr>
      <vt:lpstr>Классификация методов коллективного выбора</vt:lpstr>
      <vt:lpstr>Презентация PowerPoint</vt:lpstr>
      <vt:lpstr>Презентация PowerPoint</vt:lpstr>
      <vt:lpstr>Презентация PowerPoint</vt:lpstr>
      <vt:lpstr>Модели принятия решений</vt:lpstr>
      <vt:lpstr>Предпочтения ЛПР</vt:lpstr>
      <vt:lpstr>Предпочтения ЛПР</vt:lpstr>
      <vt:lpstr>Предпочтения ЛПР</vt:lpstr>
      <vt:lpstr>Предпочтения ЛПР, описываемые с помощью бинарных отношений</vt:lpstr>
      <vt:lpstr>Презентация PowerPoint</vt:lpstr>
      <vt:lpstr>Презентация PowerPoint</vt:lpstr>
      <vt:lpstr>ВЫЧИСЛЕНИЕ ОБЩЕЙ ЦЕННОСТИ</vt:lpstr>
      <vt:lpstr>Для проведения процедуры оценки вариантов необходимо определиться с:</vt:lpstr>
      <vt:lpstr>ШКАЛЫ</vt:lpstr>
      <vt:lpstr>НОМИНАЛЬНАЯ ШКАЛА</vt:lpstr>
      <vt:lpstr>ПРИМЕРЫ НОМИНАЛЬНЫХ ШКАЛ</vt:lpstr>
      <vt:lpstr>НОМИНАЛЬНАЯ  ШКАЛА</vt:lpstr>
      <vt:lpstr>ПОРЯДКОВЫЕ ШКАЛЫ</vt:lpstr>
      <vt:lpstr>ОСОБЕННОСТИ ПОРЯДКОВЫХ ШКАЛ</vt:lpstr>
      <vt:lpstr>ПРИМЕРЫ ПОРЯДКОВЫХ ШКАЛ</vt:lpstr>
      <vt:lpstr>ШКАЛА ИНТЕРВАЛОВ</vt:lpstr>
      <vt:lpstr>ОСОБЕННОСТИ ИНТЕРВАЛЬНЫХ ШКАЛ</vt:lpstr>
      <vt:lpstr>Презентация PowerPoint</vt:lpstr>
      <vt:lpstr>ПРИМЕРЫ ШКАЛ РАЗНОСТИ</vt:lpstr>
      <vt:lpstr>ШКАЛА ОТНОШЕНИЙ</vt:lpstr>
      <vt:lpstr>ПРИМЕРЫ ШКАЛ ОТНОШЕНИЙ</vt:lpstr>
      <vt:lpstr>ШКАЛА ОТНОШЕНИЙ</vt:lpstr>
      <vt:lpstr>АБСОЛЮТНАЯ ШКАЛА</vt:lpstr>
      <vt:lpstr>ЛОГАРИФМИЧЕСКАЯ ШКАЛА</vt:lpstr>
      <vt:lpstr>ПРИМЕРЫ ПРИМЕНЕНИЯ ЛОГАРИФМИЧЕСКОГО МАСШТАБА:</vt:lpstr>
      <vt:lpstr>АКСИОМЫ ТОЖДЕСТВА</vt:lpstr>
      <vt:lpstr>КЛАССИФИКАЦИЯ ШКАЛ</vt:lpstr>
      <vt:lpstr>ПРЕОБРАЗОВАНИЕ ШКАЛ</vt:lpstr>
      <vt:lpstr>КРИТЕРИИ</vt:lpstr>
      <vt:lpstr>ТРЕБОВАНИЯ:</vt:lpstr>
      <vt:lpstr>МЕТОДЫ ИЗМЕРЕНИЯ</vt:lpstr>
      <vt:lpstr>МЕТОДЫ ИЗМЕРЕНИЙ</vt:lpstr>
      <vt:lpstr>РАНЖИРОВАНИЕ</vt:lpstr>
      <vt:lpstr>ПРИМЕР РАНЖИРОВАНИЯ ОБЪЕКТОВ</vt:lpstr>
      <vt:lpstr>ПАРНОЕ СРАВНЕНИЕ</vt:lpstr>
      <vt:lpstr>ПРИМЕР ПРИМЕНЕНИЯ МЕТОДА ПАРНЫХ СРАВНЕНИЙ</vt:lpstr>
      <vt:lpstr>НЕПОСРЕДСТВЕННАЯ ОЦЕНКА</vt:lpstr>
      <vt:lpstr>МЕТОД ПОСЛЕДОВАТЕЛЬНЫХ ПРИБЛИЖЕНИЙ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ТЕОРИЯ ЭЛЕКТРИЧЕСКОЙ СВЯЗИ</dc:title>
  <dc:creator>ВН</dc:creator>
  <cp:lastModifiedBy>Maria Burtseva</cp:lastModifiedBy>
  <cp:revision>320</cp:revision>
  <dcterms:created xsi:type="dcterms:W3CDTF">2008-01-08T06:46:21Z</dcterms:created>
  <dcterms:modified xsi:type="dcterms:W3CDTF">2025-04-10T18:16:59Z</dcterms:modified>
</cp:coreProperties>
</file>